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5.webp" ContentType="image/webp"/>
  <Override PartName="/ppt/media/image16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3"/>
  </p:sldMasterIdLst>
  <p:notesMasterIdLst>
    <p:notesMasterId r:id="rId5"/>
  </p:notesMasterIdLst>
  <p:handoutMasterIdLst>
    <p:handoutMasterId r:id="rId42"/>
  </p:handoutMasterIdLst>
  <p:sldIdLst>
    <p:sldId id="257" r:id="rId4"/>
    <p:sldId id="482" r:id="rId6"/>
    <p:sldId id="440" r:id="rId7"/>
    <p:sldId id="409" r:id="rId8"/>
    <p:sldId id="484" r:id="rId9"/>
    <p:sldId id="485" r:id="rId10"/>
    <p:sldId id="258" r:id="rId11"/>
    <p:sldId id="262" r:id="rId12"/>
    <p:sldId id="263" r:id="rId13"/>
    <p:sldId id="264" r:id="rId14"/>
    <p:sldId id="265" r:id="rId15"/>
    <p:sldId id="266" r:id="rId16"/>
    <p:sldId id="269" r:id="rId17"/>
    <p:sldId id="270" r:id="rId18"/>
    <p:sldId id="387" r:id="rId19"/>
    <p:sldId id="272" r:id="rId20"/>
    <p:sldId id="274" r:id="rId21"/>
    <p:sldId id="275" r:id="rId22"/>
    <p:sldId id="277" r:id="rId23"/>
    <p:sldId id="278" r:id="rId24"/>
    <p:sldId id="280" r:id="rId25"/>
    <p:sldId id="282" r:id="rId26"/>
    <p:sldId id="283" r:id="rId27"/>
    <p:sldId id="374" r:id="rId28"/>
    <p:sldId id="376" r:id="rId29"/>
    <p:sldId id="289" r:id="rId30"/>
    <p:sldId id="268" r:id="rId31"/>
    <p:sldId id="486" r:id="rId32"/>
    <p:sldId id="291" r:id="rId33"/>
    <p:sldId id="473" r:id="rId34"/>
    <p:sldId id="292" r:id="rId35"/>
    <p:sldId id="293" r:id="rId36"/>
    <p:sldId id="294" r:id="rId37"/>
    <p:sldId id="307" r:id="rId38"/>
    <p:sldId id="308" r:id="rId39"/>
    <p:sldId id="310" r:id="rId40"/>
    <p:sldId id="317" r:id="rId41"/>
  </p:sldIdLst>
  <p:sldSz cx="12192000" cy="6858000"/>
  <p:notesSz cx="6858000" cy="9144000"/>
  <p:embeddedFontLst>
    <p:embeddedFont>
      <p:font typeface="微软雅黑" panose="020B0503020204020204" charset="-122"/>
      <p:regular r:id="rId47"/>
      <p:bold r:id="rId48"/>
    </p:embeddedFont>
    <p:embeddedFont>
      <p:font typeface="华文彩云" panose="02010800040101010101" charset="-122"/>
      <p:regular r:id="rId49"/>
    </p:embeddedFont>
    <p:embeddedFont>
      <p:font typeface="汉仪书魂体简" panose="02010600000101010101" charset="-122"/>
      <p:regular r:id="rId50"/>
    </p:embeddedFont>
    <p:embeddedFont>
      <p:font typeface="方正公文黑体" panose="02000500000000000000" charset="-122"/>
      <p:regular r:id="rId51"/>
    </p:embeddedFont>
    <p:embeddedFont>
      <p:font typeface="楷体_GB2312" panose="02010609030101010101" pitchFamily="49" charset="-122"/>
      <p:regular r:id="rId52"/>
    </p:embeddedFont>
    <p:embeddedFont>
      <p:font typeface="楷体" panose="02010609060101010101" pitchFamily="49" charset="-122"/>
      <p:regular r:id="rId53"/>
    </p:embeddedFont>
    <p:embeddedFont>
      <p:font typeface="方正小标宋简体" panose="02000000000000000000" charset="-122"/>
      <p:regular r:id="rId54"/>
    </p:embeddedFont>
    <p:embeddedFont>
      <p:font typeface="Arial Unicode MS" panose="020B0604020202020204" charset="-122"/>
      <p:regular r:id="rId55"/>
    </p:embeddedFont>
    <p:embeddedFont>
      <p:font typeface="Calibri" panose="020F0502020204030204" charset="0"/>
      <p:regular r:id="rId56"/>
      <p:bold r:id="rId57"/>
      <p:italic r:id="rId58"/>
      <p:boldItalic r:id="rId59"/>
    </p:embeddedFont>
    <p:embeddedFont>
      <p:font typeface="Wingdings 3" panose="05040102010807070707" pitchFamily="18" charset="2"/>
      <p:regular r:id="rId60"/>
    </p:embeddedFont>
    <p:embeddedFont>
      <p:font typeface="黑体" panose="02010609060101010101" pitchFamily="2" charset="-122"/>
      <p:regular r:id="rId61"/>
    </p:embeddedFont>
    <p:embeddedFont>
      <p:font typeface="方正大黑体_GBK" panose="02010600010101010101" charset="-122"/>
      <p:regular r:id="rId62"/>
    </p:embeddedFont>
    <p:embeddedFont>
      <p:font typeface="等线" panose="02010600030101010101" charset="-122"/>
      <p:regular r:id="rId63"/>
      <p:bold r:id="rId64"/>
    </p:embeddedFont>
    <p:embeddedFont>
      <p:font typeface="等线 Light" panose="02010600030101010101" charset="-122"/>
      <p:regular r:id="rId65"/>
    </p:embeddedFont>
  </p:embeddedFontLst>
  <p:custDataLst>
    <p:tags r:id="rId6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8" userDrawn="1">
          <p15:clr>
            <a:srgbClr val="A4A3A4"/>
          </p15:clr>
        </p15:guide>
        <p15:guide id="2" pos="361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632A"/>
    <a:srgbClr val="E41908"/>
    <a:srgbClr val="F0B928"/>
    <a:srgbClr val="F4E70A"/>
    <a:srgbClr val="376092"/>
    <a:srgbClr val="E4E618"/>
    <a:srgbClr val="FF3300"/>
    <a:srgbClr val="F9FC02"/>
    <a:srgbClr val="830E8C"/>
    <a:srgbClr val="050A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25" autoAdjust="0"/>
    <p:restoredTop sz="90560" autoAdjust="0"/>
  </p:normalViewPr>
  <p:slideViewPr>
    <p:cSldViewPr snapToGrid="0" showGuides="1">
      <p:cViewPr varScale="1">
        <p:scale>
          <a:sx n="81" d="100"/>
          <a:sy n="81" d="100"/>
        </p:scale>
        <p:origin x="462" y="84"/>
      </p:cViewPr>
      <p:guideLst>
        <p:guide orient="horz" pos="2308"/>
        <p:guide pos="361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6" Type="http://schemas.openxmlformats.org/officeDocument/2006/relationships/tags" Target="tags/tag131.xml"/><Relationship Id="rId65" Type="http://schemas.openxmlformats.org/officeDocument/2006/relationships/font" Target="fonts/font19.fntdata"/><Relationship Id="rId64" Type="http://schemas.openxmlformats.org/officeDocument/2006/relationships/font" Target="fonts/font18.fntdata"/><Relationship Id="rId63" Type="http://schemas.openxmlformats.org/officeDocument/2006/relationships/font" Target="fonts/font17.fntdata"/><Relationship Id="rId62" Type="http://schemas.openxmlformats.org/officeDocument/2006/relationships/font" Target="fonts/font16.fntdata"/><Relationship Id="rId61" Type="http://schemas.openxmlformats.org/officeDocument/2006/relationships/font" Target="fonts/font15.fntdata"/><Relationship Id="rId60" Type="http://schemas.openxmlformats.org/officeDocument/2006/relationships/font" Target="fonts/font14.fntdata"/><Relationship Id="rId6" Type="http://schemas.openxmlformats.org/officeDocument/2006/relationships/slide" Target="slides/slide2.xml"/><Relationship Id="rId59" Type="http://schemas.openxmlformats.org/officeDocument/2006/relationships/font" Target="fonts/font13.fntdata"/><Relationship Id="rId58" Type="http://schemas.openxmlformats.org/officeDocument/2006/relationships/font" Target="fonts/font12.fntdata"/><Relationship Id="rId57" Type="http://schemas.openxmlformats.org/officeDocument/2006/relationships/font" Target="fonts/font11.fntdata"/><Relationship Id="rId56" Type="http://schemas.openxmlformats.org/officeDocument/2006/relationships/font" Target="fonts/font10.fntdata"/><Relationship Id="rId55" Type="http://schemas.openxmlformats.org/officeDocument/2006/relationships/font" Target="fonts/font9.fntdata"/><Relationship Id="rId54" Type="http://schemas.openxmlformats.org/officeDocument/2006/relationships/font" Target="fonts/font8.fntdata"/><Relationship Id="rId53" Type="http://schemas.openxmlformats.org/officeDocument/2006/relationships/font" Target="fonts/font7.fntdata"/><Relationship Id="rId52" Type="http://schemas.openxmlformats.org/officeDocument/2006/relationships/font" Target="fonts/font6.fntdata"/><Relationship Id="rId51" Type="http://schemas.openxmlformats.org/officeDocument/2006/relationships/font" Target="fonts/font5.fntdata"/><Relationship Id="rId50" Type="http://schemas.openxmlformats.org/officeDocument/2006/relationships/font" Target="fonts/font4.fntdata"/><Relationship Id="rId5" Type="http://schemas.openxmlformats.org/officeDocument/2006/relationships/notesMaster" Target="notesMasters/notesMaster1.xml"/><Relationship Id="rId49" Type="http://schemas.openxmlformats.org/officeDocument/2006/relationships/font" Target="fonts/font3.fntdata"/><Relationship Id="rId48" Type="http://schemas.openxmlformats.org/officeDocument/2006/relationships/font" Target="fonts/font2.fntdata"/><Relationship Id="rId47" Type="http://schemas.openxmlformats.org/officeDocument/2006/relationships/font" Target="fonts/font1.fntdata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handoutMaster" Target="handoutMasters/handoutMaster1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6-27T15:25:12.110" idx="1">
    <p:pos x="4466" y="4143"/>
    <p:text/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B61132-D4EC-486B-A5D1-9692E15784D2}" type="doc">
      <dgm:prSet loTypeId="urn:microsoft.com/office/officeart/2005/8/layout/hierarchy1#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6A5C8980-7D9F-414C-B210-754FDD0E8279}">
      <dgm:prSet phldrT="[文本]" custT="1"/>
      <dgm:spPr/>
      <dgm:t>
        <a:bodyPr/>
        <a:lstStyle/>
        <a:p>
          <a:r>
            <a:rPr lang="zh-CN" altLang="en-US" sz="2400" b="1" dirty="0">
              <a:solidFill>
                <a:srgbClr val="376092"/>
              </a:solidFill>
            </a:rPr>
            <a:t>部门名称</a:t>
          </a:r>
        </a:p>
      </dgm:t>
    </dgm:pt>
    <dgm:pt modelId="{E0D156F5-DFE8-4159-AF18-C47148B0AD10}" cxnId="{2C228542-E21B-4A75-9FCA-56A0F2766067}" type="parTrans">
      <dgm:prSet/>
      <dgm:spPr/>
      <dgm:t>
        <a:bodyPr/>
        <a:lstStyle/>
        <a:p>
          <a:endParaRPr lang="zh-CN" altLang="en-US"/>
        </a:p>
      </dgm:t>
    </dgm:pt>
    <dgm:pt modelId="{4D5A2E61-66E5-4E45-833E-32AC02FF3F02}" cxnId="{2C228542-E21B-4A75-9FCA-56A0F2766067}" type="sibTrans">
      <dgm:prSet/>
      <dgm:spPr/>
      <dgm:t>
        <a:bodyPr/>
        <a:lstStyle/>
        <a:p>
          <a:endParaRPr lang="zh-CN" altLang="en-US"/>
        </a:p>
      </dgm:t>
    </dgm:pt>
    <dgm:pt modelId="{4267DF02-030A-4F54-A4C6-BBFB8FC91527}">
      <dgm:prSet phldrT="[文本]" phldr="0" custT="1"/>
      <dgm:spPr/>
      <dgm:t>
        <a:bodyPr vert="eaVert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>
              <a:solidFill>
                <a:srgbClr val="376092"/>
              </a:solidFill>
            </a:rPr>
            <a:t>馆长办公室</a:t>
          </a:r>
          <a:endParaRPr sz="6500"/>
        </a:p>
      </dgm:t>
    </dgm:pt>
    <dgm:pt modelId="{0E165D08-03C2-4146-8289-48DFA1B8C64F}" cxnId="{8FCE70FC-64F9-4289-B115-46972E3E3BD2}" type="parTrans">
      <dgm:prSet/>
      <dgm:spPr/>
      <dgm:t>
        <a:bodyPr/>
        <a:lstStyle/>
        <a:p>
          <a:endParaRPr lang="zh-CN" altLang="en-US"/>
        </a:p>
      </dgm:t>
    </dgm:pt>
    <dgm:pt modelId="{7E3D3165-4078-409D-8574-FFDAC9AC29E4}" cxnId="{8FCE70FC-64F9-4289-B115-46972E3E3BD2}" type="sibTrans">
      <dgm:prSet/>
      <dgm:spPr/>
      <dgm:t>
        <a:bodyPr/>
        <a:lstStyle/>
        <a:p>
          <a:endParaRPr lang="zh-CN" altLang="en-US"/>
        </a:p>
      </dgm:t>
    </dgm:pt>
    <dgm:pt modelId="{6B4A0D15-568F-4935-99A2-29D6FF5D53CD}">
      <dgm:prSet phldr="0" custT="1"/>
      <dgm:spPr/>
      <dgm:t>
        <a:bodyPr vert="eaVert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altLang="zh-CN" sz="2000" b="1" dirty="0">
            <a:solidFill>
              <a:srgbClr val="376092"/>
            </a:solidFill>
            <a:sym typeface="+mn-ea"/>
          </a:endParaRPr>
        </a:p>
        <a:p>
          <a:pPr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>
              <a:solidFill>
                <a:srgbClr val="376092"/>
              </a:solidFill>
              <a:sym typeface="+mn-ea"/>
            </a:rPr>
            <a:t>　副馆长办公室</a:t>
          </a:r>
          <a:endParaRPr lang="zh-CN" altLang="en-US" sz="2000" b="1" dirty="0">
            <a:solidFill>
              <a:srgbClr val="376092"/>
            </a:solidFill>
          </a:endParaRPr>
        </a:p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1500" dirty="0"/>
        </a:p>
      </dgm:t>
    </dgm:pt>
    <dgm:pt modelId="{5D2D3918-4448-49C3-95C5-49FDF850A03D}" cxnId="{9F6430A5-14BA-4A3B-9E8E-8DA6E3CB2182}" type="parTrans">
      <dgm:prSet/>
      <dgm:spPr/>
      <dgm:t>
        <a:bodyPr/>
        <a:lstStyle/>
        <a:p>
          <a:endParaRPr lang="zh-CN" altLang="en-US"/>
        </a:p>
      </dgm:t>
    </dgm:pt>
    <dgm:pt modelId="{D188B4AD-2275-401D-B7E1-AA679F9DCB39}" cxnId="{9F6430A5-14BA-4A3B-9E8E-8DA6E3CB2182}" type="sibTrans">
      <dgm:prSet/>
      <dgm:spPr/>
      <dgm:t>
        <a:bodyPr/>
        <a:lstStyle/>
        <a:p>
          <a:endParaRPr lang="zh-CN" altLang="en-US"/>
        </a:p>
      </dgm:t>
    </dgm:pt>
    <dgm:pt modelId="{EE20E79E-C2C5-4835-978E-D1FCD3FA90D3}">
      <dgm:prSet phldrT="[文本]" custT="1"/>
      <dgm:spPr/>
      <dgm:t>
        <a:bodyPr vert="eaVert"/>
        <a:lstStyle/>
        <a:p>
          <a:pPr algn="ctr"/>
          <a:r>
            <a:rPr lang="zh-CN" altLang="en-US" sz="2100" b="1" dirty="0">
              <a:solidFill>
                <a:srgbClr val="376092"/>
              </a:solidFill>
              <a:latin typeface="+mn-lt"/>
            </a:rPr>
            <a:t>图书馆办公室</a:t>
          </a:r>
        </a:p>
      </dgm:t>
    </dgm:pt>
    <dgm:pt modelId="{91A97E57-E43A-4603-9E74-6ADB7E7478C5}" cxnId="{B4EE2886-97CA-4BFB-9300-40A1EB3A6437}" type="parTrans">
      <dgm:prSet/>
      <dgm:spPr/>
      <dgm:t>
        <a:bodyPr/>
        <a:lstStyle/>
        <a:p>
          <a:endParaRPr lang="zh-CN" altLang="en-US"/>
        </a:p>
      </dgm:t>
    </dgm:pt>
    <dgm:pt modelId="{57D905DA-063F-498A-9E0B-CF515A9A17FB}" cxnId="{B4EE2886-97CA-4BFB-9300-40A1EB3A6437}" type="sibTrans">
      <dgm:prSet/>
      <dgm:spPr/>
      <dgm:t>
        <a:bodyPr/>
        <a:lstStyle/>
        <a:p>
          <a:endParaRPr lang="zh-CN" altLang="en-US"/>
        </a:p>
      </dgm:t>
    </dgm:pt>
    <dgm:pt modelId="{52CDDED5-7BC7-4C8D-B4AA-F39335B1B05C}">
      <dgm:prSet custT="1"/>
      <dgm:spPr/>
      <dgm:t>
        <a:bodyPr vert="eaVert"/>
        <a:lstStyle/>
        <a:p>
          <a:r>
            <a:rPr lang="zh-CN" altLang="en-US" sz="2100" b="1" dirty="0">
              <a:solidFill>
                <a:srgbClr val="376092"/>
              </a:solidFill>
            </a:rPr>
            <a:t>信息咨询部</a:t>
          </a:r>
        </a:p>
      </dgm:t>
    </dgm:pt>
    <dgm:pt modelId="{8E3F9609-F99F-4430-962A-1B0422D42625}" cxnId="{670715D8-C926-45BB-A07F-896F4517D962}" type="parTrans">
      <dgm:prSet/>
      <dgm:spPr/>
      <dgm:t>
        <a:bodyPr/>
        <a:lstStyle/>
        <a:p>
          <a:endParaRPr lang="zh-CN" altLang="en-US"/>
        </a:p>
      </dgm:t>
    </dgm:pt>
    <dgm:pt modelId="{D7EE6069-3314-42FC-B8C0-6461BE8D87AB}" cxnId="{670715D8-C926-45BB-A07F-896F4517D962}" type="sibTrans">
      <dgm:prSet/>
      <dgm:spPr/>
      <dgm:t>
        <a:bodyPr/>
        <a:lstStyle/>
        <a:p>
          <a:endParaRPr lang="zh-CN" altLang="en-US"/>
        </a:p>
      </dgm:t>
    </dgm:pt>
    <dgm:pt modelId="{1843A0EA-AED8-40A6-82DC-9C19FAC6FF22}">
      <dgm:prSet custT="1"/>
      <dgm:spPr/>
      <dgm:t>
        <a:bodyPr vert="eaVert"/>
        <a:lstStyle/>
        <a:p>
          <a:r>
            <a:rPr lang="zh-CN" altLang="en-US" sz="2100" b="1" dirty="0">
              <a:solidFill>
                <a:srgbClr val="376092"/>
              </a:solidFill>
            </a:rPr>
            <a:t>流通阅览部</a:t>
          </a:r>
        </a:p>
      </dgm:t>
    </dgm:pt>
    <dgm:pt modelId="{EF1600FC-EB79-480D-9814-ACE3C9E20AC5}" cxnId="{2AC02D3D-5E74-46AA-8E6E-3858B4EEC589}" type="parTrans">
      <dgm:prSet/>
      <dgm:spPr/>
      <dgm:t>
        <a:bodyPr/>
        <a:lstStyle/>
        <a:p>
          <a:endParaRPr lang="zh-CN" altLang="en-US"/>
        </a:p>
      </dgm:t>
    </dgm:pt>
    <dgm:pt modelId="{C5EBB1B9-A1CC-43F0-B4AC-58C2DEAC326A}" cxnId="{2AC02D3D-5E74-46AA-8E6E-3858B4EEC589}" type="sibTrans">
      <dgm:prSet/>
      <dgm:spPr/>
      <dgm:t>
        <a:bodyPr/>
        <a:lstStyle/>
        <a:p>
          <a:endParaRPr lang="zh-CN" altLang="en-US"/>
        </a:p>
      </dgm:t>
    </dgm:pt>
    <dgm:pt modelId="{04BE8CAE-2B24-4401-823C-246A80883565}">
      <dgm:prSet phldr="0" custT="1"/>
      <dgm:spPr/>
      <dgm:t>
        <a:bodyPr vert="eaVert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100" b="1" dirty="0">
              <a:solidFill>
                <a:srgbClr val="376092"/>
              </a:solidFill>
            </a:rPr>
            <a:t>文献资源建设部</a:t>
          </a:r>
        </a:p>
      </dgm:t>
    </dgm:pt>
    <dgm:pt modelId="{5AB7F905-1D2D-4852-A21F-BF92B70DCA28}" cxnId="{6B273FD2-24E5-4C98-9AAD-ACFDA02B4185}" type="parTrans">
      <dgm:prSet/>
      <dgm:spPr/>
      <dgm:t>
        <a:bodyPr/>
        <a:lstStyle/>
        <a:p>
          <a:endParaRPr lang="zh-CN" altLang="en-US"/>
        </a:p>
      </dgm:t>
    </dgm:pt>
    <dgm:pt modelId="{FAB16BEC-BBAE-4B9E-A774-14A3DC7ABD16}" cxnId="{6B273FD2-24E5-4C98-9AAD-ACFDA02B4185}" type="sibTrans">
      <dgm:prSet/>
      <dgm:spPr/>
      <dgm:t>
        <a:bodyPr/>
        <a:lstStyle/>
        <a:p>
          <a:endParaRPr lang="zh-CN" altLang="en-US"/>
        </a:p>
      </dgm:t>
    </dgm:pt>
    <dgm:pt modelId="{92D19C96-C35A-41D4-9337-69A2089BC506}">
      <dgm:prSet custT="1"/>
      <dgm:spPr/>
      <dgm:t>
        <a:bodyPr vert="eaVert"/>
        <a:lstStyle/>
        <a:p>
          <a:r>
            <a:rPr lang="zh-CN" altLang="en-US" sz="2100" b="1" dirty="0">
              <a:solidFill>
                <a:srgbClr val="376092"/>
              </a:solidFill>
            </a:rPr>
            <a:t>技术部</a:t>
          </a:r>
        </a:p>
      </dgm:t>
    </dgm:pt>
    <dgm:pt modelId="{A3DB541E-2203-4331-B931-9BDC1D63EF50}" cxnId="{57F33F4A-2FE6-4F8F-8970-567ABAE0AD12}" type="parTrans">
      <dgm:prSet/>
      <dgm:spPr/>
      <dgm:t>
        <a:bodyPr/>
        <a:lstStyle/>
        <a:p>
          <a:endParaRPr lang="zh-CN" altLang="en-US"/>
        </a:p>
      </dgm:t>
    </dgm:pt>
    <dgm:pt modelId="{A79E3583-0CB7-46BF-9E5C-4BC62923B37D}" cxnId="{57F33F4A-2FE6-4F8F-8970-567ABAE0AD12}" type="sibTrans">
      <dgm:prSet/>
      <dgm:spPr/>
      <dgm:t>
        <a:bodyPr/>
        <a:lstStyle/>
        <a:p>
          <a:endParaRPr lang="zh-CN" altLang="en-US"/>
        </a:p>
      </dgm:t>
    </dgm:pt>
    <dgm:pt modelId="{8F27915B-BCF0-4402-B28C-2C48592E2BA2}" type="pres">
      <dgm:prSet presAssocID="{4AB61132-D4EC-486B-A5D1-9692E15784D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22B3E18-AA3A-476A-8A89-C067B7540F75}" type="pres">
      <dgm:prSet presAssocID="{6A5C8980-7D9F-414C-B210-754FDD0E8279}" presName="hierRoot1" presStyleCnt="0"/>
      <dgm:spPr/>
    </dgm:pt>
    <dgm:pt modelId="{04EDD506-89DE-4DD1-8D3A-6457502D0078}" type="pres">
      <dgm:prSet presAssocID="{6A5C8980-7D9F-414C-B210-754FDD0E8279}" presName="composite" presStyleCnt="0"/>
      <dgm:spPr/>
    </dgm:pt>
    <dgm:pt modelId="{EF905687-284F-4870-BF38-0DF428637CEA}" type="pres">
      <dgm:prSet presAssocID="{6A5C8980-7D9F-414C-B210-754FDD0E8279}" presName="background" presStyleLbl="node0" presStyleIdx="0" presStyleCnt="1"/>
      <dgm:spPr>
        <a:solidFill>
          <a:schemeClr val="bg1">
            <a:lumMod val="75000"/>
          </a:schemeClr>
        </a:solidFill>
      </dgm:spPr>
    </dgm:pt>
    <dgm:pt modelId="{2ED5CFE0-2906-437A-9185-C92110BA1F38}" type="pres">
      <dgm:prSet presAssocID="{6A5C8980-7D9F-414C-B210-754FDD0E8279}" presName="text" presStyleLbl="fgAcc0" presStyleIdx="0" presStyleCnt="1" custScaleX="176235" custLinFactNeighborX="-15756" custLinFactNeighborY="3030">
        <dgm:presLayoutVars>
          <dgm:chPref val="3"/>
        </dgm:presLayoutVars>
      </dgm:prSet>
      <dgm:spPr/>
    </dgm:pt>
    <dgm:pt modelId="{B5EF5396-3ED1-4584-BB9E-954FBB46B73E}" type="pres">
      <dgm:prSet presAssocID="{6A5C8980-7D9F-414C-B210-754FDD0E8279}" presName="hierChild2" presStyleCnt="0"/>
      <dgm:spPr/>
    </dgm:pt>
    <dgm:pt modelId="{B41FEC8A-59B4-4BAE-B4BC-1BE4A18A5730}" type="pres">
      <dgm:prSet presAssocID="{0E165D08-03C2-4146-8289-48DFA1B8C64F}" presName="Name10" presStyleLbl="parChTrans1D2" presStyleIdx="0" presStyleCnt="7"/>
      <dgm:spPr/>
    </dgm:pt>
    <dgm:pt modelId="{EA645FB1-3C0E-47D7-8D66-A580ECC6702B}" type="pres">
      <dgm:prSet presAssocID="{4267DF02-030A-4F54-A4C6-BBFB8FC91527}" presName="hierRoot2" presStyleCnt="0"/>
      <dgm:spPr/>
    </dgm:pt>
    <dgm:pt modelId="{415BE802-E8CA-4958-91C9-3862D1850D8A}" type="pres">
      <dgm:prSet presAssocID="{4267DF02-030A-4F54-A4C6-BBFB8FC91527}" presName="composite2" presStyleCnt="0"/>
      <dgm:spPr/>
    </dgm:pt>
    <dgm:pt modelId="{84DDE430-EC41-4C0A-A38B-D41EBAEF95F5}" type="pres">
      <dgm:prSet presAssocID="{4267DF02-030A-4F54-A4C6-BBFB8FC91527}" presName="background2" presStyleLbl="node2" presStyleIdx="0" presStyleCnt="7"/>
      <dgm:spPr>
        <a:solidFill>
          <a:schemeClr val="bg1">
            <a:lumMod val="75000"/>
          </a:schemeClr>
        </a:solidFill>
      </dgm:spPr>
    </dgm:pt>
    <dgm:pt modelId="{2048963B-D3AC-4CDD-AC57-C644634EDBA1}" type="pres">
      <dgm:prSet presAssocID="{4267DF02-030A-4F54-A4C6-BBFB8FC91527}" presName="text2" presStyleLbl="fgAcc2" presStyleIdx="0" presStyleCnt="7" custScaleX="95986" custScaleY="331132" custLinFactNeighborX="-57314" custLinFactNeighborY="-26651">
        <dgm:presLayoutVars>
          <dgm:chPref val="3"/>
        </dgm:presLayoutVars>
      </dgm:prSet>
      <dgm:spPr/>
    </dgm:pt>
    <dgm:pt modelId="{B4E9FAE5-AED4-486B-B85A-C4063C9CF126}" type="pres">
      <dgm:prSet presAssocID="{4267DF02-030A-4F54-A4C6-BBFB8FC91527}" presName="hierChild3" presStyleCnt="0"/>
      <dgm:spPr/>
    </dgm:pt>
    <dgm:pt modelId="{7DBAABE7-FC11-4634-832F-09CD6E8EF85F}" type="pres">
      <dgm:prSet presAssocID="{5D2D3918-4448-49C3-95C5-49FDF850A03D}" presName="Name10" presStyleLbl="parChTrans1D2" presStyleIdx="1" presStyleCnt="7"/>
      <dgm:spPr/>
    </dgm:pt>
    <dgm:pt modelId="{331C55FB-2107-48CD-A88F-B01688A6EAC4}" type="pres">
      <dgm:prSet presAssocID="{6B4A0D15-568F-4935-99A2-29D6FF5D53CD}" presName="hierRoot2" presStyleCnt="0"/>
      <dgm:spPr/>
    </dgm:pt>
    <dgm:pt modelId="{787350D5-7310-414B-A2D8-26A208887F65}" type="pres">
      <dgm:prSet presAssocID="{6B4A0D15-568F-4935-99A2-29D6FF5D53CD}" presName="composite2" presStyleCnt="0"/>
      <dgm:spPr/>
    </dgm:pt>
    <dgm:pt modelId="{79EF9884-CCE8-4AE8-BE7E-DFA7ECA74BEE}" type="pres">
      <dgm:prSet presAssocID="{6B4A0D15-568F-4935-99A2-29D6FF5D53CD}" presName="background2" presStyleLbl="node2" presStyleIdx="1" presStyleCnt="7"/>
      <dgm:spPr>
        <a:solidFill>
          <a:schemeClr val="bg1">
            <a:lumMod val="75000"/>
          </a:schemeClr>
        </a:solidFill>
      </dgm:spPr>
    </dgm:pt>
    <dgm:pt modelId="{916C0B7A-1EBD-46DD-B408-1034D9F2F856}" type="pres">
      <dgm:prSet presAssocID="{6B4A0D15-568F-4935-99A2-29D6FF5D53CD}" presName="text2" presStyleLbl="fgAcc2" presStyleIdx="1" presStyleCnt="7" custScaleX="105977" custScaleY="329303" custLinFactNeighborX="-35032" custLinFactNeighborY="-12450">
        <dgm:presLayoutVars>
          <dgm:chPref val="3"/>
        </dgm:presLayoutVars>
      </dgm:prSet>
      <dgm:spPr/>
    </dgm:pt>
    <dgm:pt modelId="{5F38AA7B-64FD-4585-8782-9C65E6687E92}" type="pres">
      <dgm:prSet presAssocID="{6B4A0D15-568F-4935-99A2-29D6FF5D53CD}" presName="hierChild3" presStyleCnt="0"/>
      <dgm:spPr/>
    </dgm:pt>
    <dgm:pt modelId="{7C1DE50B-573F-493A-8E7E-CB41AF0BDB5E}" type="pres">
      <dgm:prSet presAssocID="{91A97E57-E43A-4603-9E74-6ADB7E7478C5}" presName="Name10" presStyleLbl="parChTrans1D2" presStyleIdx="2" presStyleCnt="7"/>
      <dgm:spPr/>
    </dgm:pt>
    <dgm:pt modelId="{7E8806F5-03AC-4C68-88BC-7732C5F654E4}" type="pres">
      <dgm:prSet presAssocID="{EE20E79E-C2C5-4835-978E-D1FCD3FA90D3}" presName="hierRoot2" presStyleCnt="0"/>
      <dgm:spPr/>
    </dgm:pt>
    <dgm:pt modelId="{99A4DA51-1B0C-40B8-863F-78CFD615607E}" type="pres">
      <dgm:prSet presAssocID="{EE20E79E-C2C5-4835-978E-D1FCD3FA90D3}" presName="composite2" presStyleCnt="0"/>
      <dgm:spPr/>
    </dgm:pt>
    <dgm:pt modelId="{CBAF1215-E773-435D-BD02-3D205FE18751}" type="pres">
      <dgm:prSet presAssocID="{EE20E79E-C2C5-4835-978E-D1FCD3FA90D3}" presName="background2" presStyleLbl="node2" presStyleIdx="2" presStyleCnt="7"/>
      <dgm:spPr>
        <a:solidFill>
          <a:schemeClr val="bg1">
            <a:lumMod val="75000"/>
          </a:schemeClr>
        </a:solidFill>
      </dgm:spPr>
    </dgm:pt>
    <dgm:pt modelId="{A73749BA-D4E0-417F-BD78-021586DE5CB5}" type="pres">
      <dgm:prSet presAssocID="{EE20E79E-C2C5-4835-978E-D1FCD3FA90D3}" presName="text2" presStyleLbl="fgAcc2" presStyleIdx="2" presStyleCnt="7" custScaleX="108620" custScaleY="328938" custLinFactNeighborX="-19556" custLinFactNeighborY="-12008">
        <dgm:presLayoutVars>
          <dgm:chPref val="3"/>
        </dgm:presLayoutVars>
      </dgm:prSet>
      <dgm:spPr/>
    </dgm:pt>
    <dgm:pt modelId="{B1FCFDE3-335D-42A3-B019-7C94EC06B1B4}" type="pres">
      <dgm:prSet presAssocID="{EE20E79E-C2C5-4835-978E-D1FCD3FA90D3}" presName="hierChild3" presStyleCnt="0"/>
      <dgm:spPr/>
    </dgm:pt>
    <dgm:pt modelId="{BBE48725-EFBD-42F7-81CD-BD37872930FA}" type="pres">
      <dgm:prSet presAssocID="{8E3F9609-F99F-4430-962A-1B0422D42625}" presName="Name10" presStyleLbl="parChTrans1D2" presStyleIdx="3" presStyleCnt="7"/>
      <dgm:spPr/>
    </dgm:pt>
    <dgm:pt modelId="{A6863E20-92E2-43B9-9D13-839BDF06A0F0}" type="pres">
      <dgm:prSet presAssocID="{52CDDED5-7BC7-4C8D-B4AA-F39335B1B05C}" presName="hierRoot2" presStyleCnt="0"/>
      <dgm:spPr/>
    </dgm:pt>
    <dgm:pt modelId="{3843FAF6-FC82-417A-AD83-818E07D0EC7A}" type="pres">
      <dgm:prSet presAssocID="{52CDDED5-7BC7-4C8D-B4AA-F39335B1B05C}" presName="composite2" presStyleCnt="0"/>
      <dgm:spPr/>
    </dgm:pt>
    <dgm:pt modelId="{D61B10DE-4F7E-432C-AF3D-1924933AFBE5}" type="pres">
      <dgm:prSet presAssocID="{52CDDED5-7BC7-4C8D-B4AA-F39335B1B05C}" presName="background2" presStyleLbl="node2" presStyleIdx="3" presStyleCnt="7"/>
      <dgm:spPr>
        <a:solidFill>
          <a:schemeClr val="bg1">
            <a:lumMod val="75000"/>
          </a:schemeClr>
        </a:solidFill>
      </dgm:spPr>
    </dgm:pt>
    <dgm:pt modelId="{6E7DBEC6-314B-4EA7-8A44-6FFE004FFF0C}" type="pres">
      <dgm:prSet presAssocID="{52CDDED5-7BC7-4C8D-B4AA-F39335B1B05C}" presName="text2" presStyleLbl="fgAcc2" presStyleIdx="3" presStyleCnt="7" custScaleX="98699" custScaleY="320196" custLinFactNeighborX="-4238" custLinFactNeighborY="-11736">
        <dgm:presLayoutVars>
          <dgm:chPref val="3"/>
        </dgm:presLayoutVars>
      </dgm:prSet>
      <dgm:spPr/>
    </dgm:pt>
    <dgm:pt modelId="{2F3B84C4-58EA-4156-A3FC-FCB23C8ACADE}" type="pres">
      <dgm:prSet presAssocID="{52CDDED5-7BC7-4C8D-B4AA-F39335B1B05C}" presName="hierChild3" presStyleCnt="0"/>
      <dgm:spPr/>
    </dgm:pt>
    <dgm:pt modelId="{E7E8E05D-2157-480D-9F63-22DED88FF76F}" type="pres">
      <dgm:prSet presAssocID="{EF1600FC-EB79-480D-9814-ACE3C9E20AC5}" presName="Name10" presStyleLbl="parChTrans1D2" presStyleIdx="4" presStyleCnt="7"/>
      <dgm:spPr/>
    </dgm:pt>
    <dgm:pt modelId="{FF08F8D2-F2E9-474D-8E49-383D50DDC356}" type="pres">
      <dgm:prSet presAssocID="{1843A0EA-AED8-40A6-82DC-9C19FAC6FF22}" presName="hierRoot2" presStyleCnt="0"/>
      <dgm:spPr/>
    </dgm:pt>
    <dgm:pt modelId="{DB2A1B17-6B5E-4122-8166-2652A0A5113A}" type="pres">
      <dgm:prSet presAssocID="{1843A0EA-AED8-40A6-82DC-9C19FAC6FF22}" presName="composite2" presStyleCnt="0"/>
      <dgm:spPr/>
    </dgm:pt>
    <dgm:pt modelId="{4F7F3CEA-7E74-4D41-BC0C-E80FD8DA212B}" type="pres">
      <dgm:prSet presAssocID="{1843A0EA-AED8-40A6-82DC-9C19FAC6FF22}" presName="background2" presStyleLbl="node2" presStyleIdx="4" presStyleCnt="7"/>
      <dgm:spPr>
        <a:solidFill>
          <a:schemeClr val="bg1">
            <a:lumMod val="75000"/>
          </a:schemeClr>
        </a:solidFill>
      </dgm:spPr>
    </dgm:pt>
    <dgm:pt modelId="{B0792CC0-B54C-4C9D-917E-BB5112EA8232}" type="pres">
      <dgm:prSet presAssocID="{1843A0EA-AED8-40A6-82DC-9C19FAC6FF22}" presName="text2" presStyleLbl="fgAcc2" presStyleIdx="4" presStyleCnt="7" custScaleY="306976" custLinFactNeighborX="17231" custLinFactNeighborY="-1648">
        <dgm:presLayoutVars>
          <dgm:chPref val="3"/>
        </dgm:presLayoutVars>
      </dgm:prSet>
      <dgm:spPr/>
    </dgm:pt>
    <dgm:pt modelId="{2ECE9C9C-DDFF-4017-B9FF-FE815690ADD1}" type="pres">
      <dgm:prSet presAssocID="{1843A0EA-AED8-40A6-82DC-9C19FAC6FF22}" presName="hierChild3" presStyleCnt="0"/>
      <dgm:spPr/>
    </dgm:pt>
    <dgm:pt modelId="{590C763A-73A5-4588-BE60-3E5A6AB04882}" type="pres">
      <dgm:prSet presAssocID="{5AB7F905-1D2D-4852-A21F-BF92B70DCA28}" presName="Name10" presStyleLbl="parChTrans1D2" presStyleIdx="5" presStyleCnt="7"/>
      <dgm:spPr/>
    </dgm:pt>
    <dgm:pt modelId="{A926272D-BB4D-49B1-9209-A3E776070352}" type="pres">
      <dgm:prSet presAssocID="{04BE8CAE-2B24-4401-823C-246A80883565}" presName="hierRoot2" presStyleCnt="0"/>
      <dgm:spPr/>
    </dgm:pt>
    <dgm:pt modelId="{B6D70547-581B-4930-B315-901D3FA73ADF}" type="pres">
      <dgm:prSet presAssocID="{04BE8CAE-2B24-4401-823C-246A80883565}" presName="composite2" presStyleCnt="0"/>
      <dgm:spPr/>
    </dgm:pt>
    <dgm:pt modelId="{CB37FBB7-69E7-417A-865E-5AF16A320580}" type="pres">
      <dgm:prSet presAssocID="{04BE8CAE-2B24-4401-823C-246A80883565}" presName="background2" presStyleLbl="node2" presStyleIdx="5" presStyleCnt="7"/>
      <dgm:spPr>
        <a:solidFill>
          <a:schemeClr val="bg1">
            <a:lumMod val="75000"/>
          </a:schemeClr>
        </a:solidFill>
      </dgm:spPr>
    </dgm:pt>
    <dgm:pt modelId="{ADE950C7-5454-499A-9D93-464D285AB056}" type="pres">
      <dgm:prSet presAssocID="{04BE8CAE-2B24-4401-823C-246A80883565}" presName="text2" presStyleLbl="fgAcc2" presStyleIdx="5" presStyleCnt="7" custScaleY="317885" custLinFactNeighborX="28971" custLinFactNeighborY="-3173">
        <dgm:presLayoutVars>
          <dgm:chPref val="3"/>
        </dgm:presLayoutVars>
      </dgm:prSet>
      <dgm:spPr/>
    </dgm:pt>
    <dgm:pt modelId="{FC450015-966C-4866-B356-E937A7EC7A86}" type="pres">
      <dgm:prSet presAssocID="{04BE8CAE-2B24-4401-823C-246A80883565}" presName="hierChild3" presStyleCnt="0"/>
      <dgm:spPr/>
    </dgm:pt>
    <dgm:pt modelId="{5750CC9E-06F0-43D8-A4DB-59A3FBEE2CEE}" type="pres">
      <dgm:prSet presAssocID="{A3DB541E-2203-4331-B931-9BDC1D63EF50}" presName="Name10" presStyleLbl="parChTrans1D2" presStyleIdx="6" presStyleCnt="7"/>
      <dgm:spPr/>
    </dgm:pt>
    <dgm:pt modelId="{10089D57-50DF-485D-A9EB-20E5DC8D4DFB}" type="pres">
      <dgm:prSet presAssocID="{92D19C96-C35A-41D4-9337-69A2089BC506}" presName="hierRoot2" presStyleCnt="0"/>
      <dgm:spPr/>
    </dgm:pt>
    <dgm:pt modelId="{17A468E8-85B3-42AB-B4B8-2B8F0DE3ABD1}" type="pres">
      <dgm:prSet presAssocID="{92D19C96-C35A-41D4-9337-69A2089BC506}" presName="composite2" presStyleCnt="0"/>
      <dgm:spPr/>
    </dgm:pt>
    <dgm:pt modelId="{4CA60566-7FBF-4CDF-AECD-27537BEB23DE}" type="pres">
      <dgm:prSet presAssocID="{92D19C96-C35A-41D4-9337-69A2089BC506}" presName="background2" presStyleLbl="node2" presStyleIdx="6" presStyleCnt="7"/>
      <dgm:spPr>
        <a:solidFill>
          <a:schemeClr val="bg1">
            <a:lumMod val="75000"/>
          </a:schemeClr>
        </a:solidFill>
      </dgm:spPr>
    </dgm:pt>
    <dgm:pt modelId="{2F3D181B-8E03-4C55-813C-A8BC5565FBA0}" type="pres">
      <dgm:prSet presAssocID="{92D19C96-C35A-41D4-9337-69A2089BC506}" presName="text2" presStyleLbl="fgAcc2" presStyleIdx="6" presStyleCnt="7" custScaleY="308042" custLinFactNeighborX="57965" custLinFactNeighborY="-3956">
        <dgm:presLayoutVars>
          <dgm:chPref val="3"/>
        </dgm:presLayoutVars>
      </dgm:prSet>
      <dgm:spPr/>
    </dgm:pt>
    <dgm:pt modelId="{6474799A-275C-4ED3-86CA-B16284385C0D}" type="pres">
      <dgm:prSet presAssocID="{92D19C96-C35A-41D4-9337-69A2089BC506}" presName="hierChild3" presStyleCnt="0"/>
      <dgm:spPr/>
    </dgm:pt>
  </dgm:ptLst>
  <dgm:cxnLst>
    <dgm:cxn modelId="{27D9BC02-3248-41D5-B9AC-85FCE84CB577}" type="presOf" srcId="{6A5C8980-7D9F-414C-B210-754FDD0E8279}" destId="{2ED5CFE0-2906-437A-9185-C92110BA1F38}" srcOrd="0" destOrd="0" presId="urn:microsoft.com/office/officeart/2005/8/layout/hierarchy1#1"/>
    <dgm:cxn modelId="{95FC170A-5585-481D-B32D-2BC5B2829F62}" type="presOf" srcId="{5D2D3918-4448-49C3-95C5-49FDF850A03D}" destId="{7DBAABE7-FC11-4634-832F-09CD6E8EF85F}" srcOrd="0" destOrd="0" presId="urn:microsoft.com/office/officeart/2005/8/layout/hierarchy1#1"/>
    <dgm:cxn modelId="{0366F70C-20ED-42BB-A627-3E398B4AA0B3}" type="presOf" srcId="{4267DF02-030A-4F54-A4C6-BBFB8FC91527}" destId="{2048963B-D3AC-4CDD-AC57-C644634EDBA1}" srcOrd="0" destOrd="0" presId="urn:microsoft.com/office/officeart/2005/8/layout/hierarchy1#1"/>
    <dgm:cxn modelId="{B4DE1518-A825-482A-AEA1-25EC4E8106FB}" type="presOf" srcId="{EE20E79E-C2C5-4835-978E-D1FCD3FA90D3}" destId="{A73749BA-D4E0-417F-BD78-021586DE5CB5}" srcOrd="0" destOrd="0" presId="urn:microsoft.com/office/officeart/2005/8/layout/hierarchy1#1"/>
    <dgm:cxn modelId="{2ED19624-F720-4650-B749-7E1CD8ED19B2}" type="presOf" srcId="{5AB7F905-1D2D-4852-A21F-BF92B70DCA28}" destId="{590C763A-73A5-4588-BE60-3E5A6AB04882}" srcOrd="0" destOrd="0" presId="urn:microsoft.com/office/officeart/2005/8/layout/hierarchy1#1"/>
    <dgm:cxn modelId="{2AC02D3D-5E74-46AA-8E6E-3858B4EEC589}" srcId="{6A5C8980-7D9F-414C-B210-754FDD0E8279}" destId="{1843A0EA-AED8-40A6-82DC-9C19FAC6FF22}" srcOrd="4" destOrd="0" parTransId="{EF1600FC-EB79-480D-9814-ACE3C9E20AC5}" sibTransId="{C5EBB1B9-A1CC-43F0-B4AC-58C2DEAC326A}"/>
    <dgm:cxn modelId="{D7A5B640-62B1-42E7-A132-ACC6789FBD33}" type="presOf" srcId="{EF1600FC-EB79-480D-9814-ACE3C9E20AC5}" destId="{E7E8E05D-2157-480D-9F63-22DED88FF76F}" srcOrd="0" destOrd="0" presId="urn:microsoft.com/office/officeart/2005/8/layout/hierarchy1#1"/>
    <dgm:cxn modelId="{2C228542-E21B-4A75-9FCA-56A0F2766067}" srcId="{4AB61132-D4EC-486B-A5D1-9692E15784D2}" destId="{6A5C8980-7D9F-414C-B210-754FDD0E8279}" srcOrd="0" destOrd="0" parTransId="{E0D156F5-DFE8-4159-AF18-C47148B0AD10}" sibTransId="{4D5A2E61-66E5-4E45-833E-32AC02FF3F02}"/>
    <dgm:cxn modelId="{57F33F4A-2FE6-4F8F-8970-567ABAE0AD12}" srcId="{6A5C8980-7D9F-414C-B210-754FDD0E8279}" destId="{92D19C96-C35A-41D4-9337-69A2089BC506}" srcOrd="6" destOrd="0" parTransId="{A3DB541E-2203-4331-B931-9BDC1D63EF50}" sibTransId="{A79E3583-0CB7-46BF-9E5C-4BC62923B37D}"/>
    <dgm:cxn modelId="{7E2E567C-BA50-4065-82CB-9105423A3A4C}" type="presOf" srcId="{92D19C96-C35A-41D4-9337-69A2089BC506}" destId="{2F3D181B-8E03-4C55-813C-A8BC5565FBA0}" srcOrd="0" destOrd="0" presId="urn:microsoft.com/office/officeart/2005/8/layout/hierarchy1#1"/>
    <dgm:cxn modelId="{79C0B385-3EFF-4395-BEEA-886483F1962C}" type="presOf" srcId="{4AB61132-D4EC-486B-A5D1-9692E15784D2}" destId="{8F27915B-BCF0-4402-B28C-2C48592E2BA2}" srcOrd="0" destOrd="0" presId="urn:microsoft.com/office/officeart/2005/8/layout/hierarchy1#1"/>
    <dgm:cxn modelId="{5A3AFA85-843E-465C-B3E0-1B617FBBE2AB}" type="presOf" srcId="{04BE8CAE-2B24-4401-823C-246A80883565}" destId="{ADE950C7-5454-499A-9D93-464D285AB056}" srcOrd="0" destOrd="0" presId="urn:microsoft.com/office/officeart/2005/8/layout/hierarchy1#1"/>
    <dgm:cxn modelId="{B4EE2886-97CA-4BFB-9300-40A1EB3A6437}" srcId="{6A5C8980-7D9F-414C-B210-754FDD0E8279}" destId="{EE20E79E-C2C5-4835-978E-D1FCD3FA90D3}" srcOrd="2" destOrd="0" parTransId="{91A97E57-E43A-4603-9E74-6ADB7E7478C5}" sibTransId="{57D905DA-063F-498A-9E0B-CF515A9A17FB}"/>
    <dgm:cxn modelId="{D3764D92-888D-4C34-AAC2-E210B0A366D8}" type="presOf" srcId="{1843A0EA-AED8-40A6-82DC-9C19FAC6FF22}" destId="{B0792CC0-B54C-4C9D-917E-BB5112EA8232}" srcOrd="0" destOrd="0" presId="urn:microsoft.com/office/officeart/2005/8/layout/hierarchy1#1"/>
    <dgm:cxn modelId="{28F7599F-287C-4ED9-B608-749147DE1E3F}" type="presOf" srcId="{6B4A0D15-568F-4935-99A2-29D6FF5D53CD}" destId="{916C0B7A-1EBD-46DD-B408-1034D9F2F856}" srcOrd="0" destOrd="0" presId="urn:microsoft.com/office/officeart/2005/8/layout/hierarchy1#1"/>
    <dgm:cxn modelId="{9F6430A5-14BA-4A3B-9E8E-8DA6E3CB2182}" srcId="{6A5C8980-7D9F-414C-B210-754FDD0E8279}" destId="{6B4A0D15-568F-4935-99A2-29D6FF5D53CD}" srcOrd="1" destOrd="0" parTransId="{5D2D3918-4448-49C3-95C5-49FDF850A03D}" sibTransId="{D188B4AD-2275-401D-B7E1-AA679F9DCB39}"/>
    <dgm:cxn modelId="{FCFAD8C3-80B4-4F57-B08A-FE96370F2262}" type="presOf" srcId="{A3DB541E-2203-4331-B931-9BDC1D63EF50}" destId="{5750CC9E-06F0-43D8-A4DB-59A3FBEE2CEE}" srcOrd="0" destOrd="0" presId="urn:microsoft.com/office/officeart/2005/8/layout/hierarchy1#1"/>
    <dgm:cxn modelId="{20780BCE-5702-4157-AD96-839FB8C90257}" type="presOf" srcId="{91A97E57-E43A-4603-9E74-6ADB7E7478C5}" destId="{7C1DE50B-573F-493A-8E7E-CB41AF0BDB5E}" srcOrd="0" destOrd="0" presId="urn:microsoft.com/office/officeart/2005/8/layout/hierarchy1#1"/>
    <dgm:cxn modelId="{6B273FD2-24E5-4C98-9AAD-ACFDA02B4185}" srcId="{6A5C8980-7D9F-414C-B210-754FDD0E8279}" destId="{04BE8CAE-2B24-4401-823C-246A80883565}" srcOrd="5" destOrd="0" parTransId="{5AB7F905-1D2D-4852-A21F-BF92B70DCA28}" sibTransId="{FAB16BEC-BBAE-4B9E-A774-14A3DC7ABD16}"/>
    <dgm:cxn modelId="{670715D8-C926-45BB-A07F-896F4517D962}" srcId="{6A5C8980-7D9F-414C-B210-754FDD0E8279}" destId="{52CDDED5-7BC7-4C8D-B4AA-F39335B1B05C}" srcOrd="3" destOrd="0" parTransId="{8E3F9609-F99F-4430-962A-1B0422D42625}" sibTransId="{D7EE6069-3314-42FC-B8C0-6461BE8D87AB}"/>
    <dgm:cxn modelId="{263970DE-40A9-4BDA-88C9-4ABD3B12B36E}" type="presOf" srcId="{8E3F9609-F99F-4430-962A-1B0422D42625}" destId="{BBE48725-EFBD-42F7-81CD-BD37872930FA}" srcOrd="0" destOrd="0" presId="urn:microsoft.com/office/officeart/2005/8/layout/hierarchy1#1"/>
    <dgm:cxn modelId="{FD01E0ED-961A-429E-A450-C0AFE8006DD6}" type="presOf" srcId="{0E165D08-03C2-4146-8289-48DFA1B8C64F}" destId="{B41FEC8A-59B4-4BAE-B4BC-1BE4A18A5730}" srcOrd="0" destOrd="0" presId="urn:microsoft.com/office/officeart/2005/8/layout/hierarchy1#1"/>
    <dgm:cxn modelId="{CC213CF3-3CD6-47FE-8836-D92836248CC9}" type="presOf" srcId="{52CDDED5-7BC7-4C8D-B4AA-F39335B1B05C}" destId="{6E7DBEC6-314B-4EA7-8A44-6FFE004FFF0C}" srcOrd="0" destOrd="0" presId="urn:microsoft.com/office/officeart/2005/8/layout/hierarchy1#1"/>
    <dgm:cxn modelId="{8FCE70FC-64F9-4289-B115-46972E3E3BD2}" srcId="{6A5C8980-7D9F-414C-B210-754FDD0E8279}" destId="{4267DF02-030A-4F54-A4C6-BBFB8FC91527}" srcOrd="0" destOrd="0" parTransId="{0E165D08-03C2-4146-8289-48DFA1B8C64F}" sibTransId="{7E3D3165-4078-409D-8574-FFDAC9AC29E4}"/>
    <dgm:cxn modelId="{D2535FA8-5BD6-4462-9EC0-FD8ED81161D4}" type="presParOf" srcId="{8F27915B-BCF0-4402-B28C-2C48592E2BA2}" destId="{222B3E18-AA3A-476A-8A89-C067B7540F75}" srcOrd="0" destOrd="0" presId="urn:microsoft.com/office/officeart/2005/8/layout/hierarchy1#1"/>
    <dgm:cxn modelId="{A4676DE2-B5B5-47B6-B6B0-59BC64971015}" type="presParOf" srcId="{222B3E18-AA3A-476A-8A89-C067B7540F75}" destId="{04EDD506-89DE-4DD1-8D3A-6457502D0078}" srcOrd="0" destOrd="0" presId="urn:microsoft.com/office/officeart/2005/8/layout/hierarchy1#1"/>
    <dgm:cxn modelId="{036F575B-8975-4FED-8523-C44C524AF228}" type="presParOf" srcId="{04EDD506-89DE-4DD1-8D3A-6457502D0078}" destId="{EF905687-284F-4870-BF38-0DF428637CEA}" srcOrd="0" destOrd="0" presId="urn:microsoft.com/office/officeart/2005/8/layout/hierarchy1#1"/>
    <dgm:cxn modelId="{CDD421E1-2FF1-40A9-A618-723396270126}" type="presParOf" srcId="{04EDD506-89DE-4DD1-8D3A-6457502D0078}" destId="{2ED5CFE0-2906-437A-9185-C92110BA1F38}" srcOrd="1" destOrd="0" presId="urn:microsoft.com/office/officeart/2005/8/layout/hierarchy1#1"/>
    <dgm:cxn modelId="{BB45E161-9324-47A5-A5D4-3289031FC365}" type="presParOf" srcId="{222B3E18-AA3A-476A-8A89-C067B7540F75}" destId="{B5EF5396-3ED1-4584-BB9E-954FBB46B73E}" srcOrd="1" destOrd="0" presId="urn:microsoft.com/office/officeart/2005/8/layout/hierarchy1#1"/>
    <dgm:cxn modelId="{BBD0F4EE-CE28-406D-B066-54050FC13CBE}" type="presParOf" srcId="{B5EF5396-3ED1-4584-BB9E-954FBB46B73E}" destId="{B41FEC8A-59B4-4BAE-B4BC-1BE4A18A5730}" srcOrd="0" destOrd="0" presId="urn:microsoft.com/office/officeart/2005/8/layout/hierarchy1#1"/>
    <dgm:cxn modelId="{6DEF7483-F16C-4E6A-8A66-62179E814717}" type="presParOf" srcId="{B5EF5396-3ED1-4584-BB9E-954FBB46B73E}" destId="{EA645FB1-3C0E-47D7-8D66-A580ECC6702B}" srcOrd="1" destOrd="0" presId="urn:microsoft.com/office/officeart/2005/8/layout/hierarchy1#1"/>
    <dgm:cxn modelId="{D25D7AB5-5D22-4498-A3D4-0DE4916A2470}" type="presParOf" srcId="{EA645FB1-3C0E-47D7-8D66-A580ECC6702B}" destId="{415BE802-E8CA-4958-91C9-3862D1850D8A}" srcOrd="0" destOrd="0" presId="urn:microsoft.com/office/officeart/2005/8/layout/hierarchy1#1"/>
    <dgm:cxn modelId="{90A7B1D0-DF37-468A-8556-DAF18C456B95}" type="presParOf" srcId="{415BE802-E8CA-4958-91C9-3862D1850D8A}" destId="{84DDE430-EC41-4C0A-A38B-D41EBAEF95F5}" srcOrd="0" destOrd="0" presId="urn:microsoft.com/office/officeart/2005/8/layout/hierarchy1#1"/>
    <dgm:cxn modelId="{7824FF61-5529-4ED1-95AC-EE1254D3C08F}" type="presParOf" srcId="{415BE802-E8CA-4958-91C9-3862D1850D8A}" destId="{2048963B-D3AC-4CDD-AC57-C644634EDBA1}" srcOrd="1" destOrd="0" presId="urn:microsoft.com/office/officeart/2005/8/layout/hierarchy1#1"/>
    <dgm:cxn modelId="{ADEB9D95-63BC-4FF2-9E05-3BFFAAD7E85E}" type="presParOf" srcId="{EA645FB1-3C0E-47D7-8D66-A580ECC6702B}" destId="{B4E9FAE5-AED4-486B-B85A-C4063C9CF126}" srcOrd="1" destOrd="0" presId="urn:microsoft.com/office/officeart/2005/8/layout/hierarchy1#1"/>
    <dgm:cxn modelId="{AE55F976-8C54-4135-93C0-58857EB5D933}" type="presParOf" srcId="{B5EF5396-3ED1-4584-BB9E-954FBB46B73E}" destId="{7DBAABE7-FC11-4634-832F-09CD6E8EF85F}" srcOrd="2" destOrd="0" presId="urn:microsoft.com/office/officeart/2005/8/layout/hierarchy1#1"/>
    <dgm:cxn modelId="{BD52D570-FC78-49D7-B368-6F307335AFE3}" type="presParOf" srcId="{B5EF5396-3ED1-4584-BB9E-954FBB46B73E}" destId="{331C55FB-2107-48CD-A88F-B01688A6EAC4}" srcOrd="3" destOrd="0" presId="urn:microsoft.com/office/officeart/2005/8/layout/hierarchy1#1"/>
    <dgm:cxn modelId="{6C43C167-D834-4AEB-BCA9-978E14E01191}" type="presParOf" srcId="{331C55FB-2107-48CD-A88F-B01688A6EAC4}" destId="{787350D5-7310-414B-A2D8-26A208887F65}" srcOrd="0" destOrd="0" presId="urn:microsoft.com/office/officeart/2005/8/layout/hierarchy1#1"/>
    <dgm:cxn modelId="{7BAAC481-CA15-4D9C-A3DC-1755F5C7C8CB}" type="presParOf" srcId="{787350D5-7310-414B-A2D8-26A208887F65}" destId="{79EF9884-CCE8-4AE8-BE7E-DFA7ECA74BEE}" srcOrd="0" destOrd="0" presId="urn:microsoft.com/office/officeart/2005/8/layout/hierarchy1#1"/>
    <dgm:cxn modelId="{D446E2EF-3A94-4747-8B3E-26CE397BAF08}" type="presParOf" srcId="{787350D5-7310-414B-A2D8-26A208887F65}" destId="{916C0B7A-1EBD-46DD-B408-1034D9F2F856}" srcOrd="1" destOrd="0" presId="urn:microsoft.com/office/officeart/2005/8/layout/hierarchy1#1"/>
    <dgm:cxn modelId="{6C81E101-66F5-408A-8F99-D98518D49EF2}" type="presParOf" srcId="{331C55FB-2107-48CD-A88F-B01688A6EAC4}" destId="{5F38AA7B-64FD-4585-8782-9C65E6687E92}" srcOrd="1" destOrd="0" presId="urn:microsoft.com/office/officeart/2005/8/layout/hierarchy1#1"/>
    <dgm:cxn modelId="{992EE9A1-621D-474C-973D-FF97A6A0B9F5}" type="presParOf" srcId="{B5EF5396-3ED1-4584-BB9E-954FBB46B73E}" destId="{7C1DE50B-573F-493A-8E7E-CB41AF0BDB5E}" srcOrd="4" destOrd="0" presId="urn:microsoft.com/office/officeart/2005/8/layout/hierarchy1#1"/>
    <dgm:cxn modelId="{D2C626D7-6AEC-4A41-A096-FC8CD89D0FA5}" type="presParOf" srcId="{B5EF5396-3ED1-4584-BB9E-954FBB46B73E}" destId="{7E8806F5-03AC-4C68-88BC-7732C5F654E4}" srcOrd="5" destOrd="0" presId="urn:microsoft.com/office/officeart/2005/8/layout/hierarchy1#1"/>
    <dgm:cxn modelId="{B57A471B-A2EE-4F82-80D7-4E0D04F082EB}" type="presParOf" srcId="{7E8806F5-03AC-4C68-88BC-7732C5F654E4}" destId="{99A4DA51-1B0C-40B8-863F-78CFD615607E}" srcOrd="0" destOrd="0" presId="urn:microsoft.com/office/officeart/2005/8/layout/hierarchy1#1"/>
    <dgm:cxn modelId="{72BCF439-D9E2-48B1-BAE8-E42C56BD15D1}" type="presParOf" srcId="{99A4DA51-1B0C-40B8-863F-78CFD615607E}" destId="{CBAF1215-E773-435D-BD02-3D205FE18751}" srcOrd="0" destOrd="0" presId="urn:microsoft.com/office/officeart/2005/8/layout/hierarchy1#1"/>
    <dgm:cxn modelId="{C2C94DD0-F105-4918-B140-F633F06365E4}" type="presParOf" srcId="{99A4DA51-1B0C-40B8-863F-78CFD615607E}" destId="{A73749BA-D4E0-417F-BD78-021586DE5CB5}" srcOrd="1" destOrd="0" presId="urn:microsoft.com/office/officeart/2005/8/layout/hierarchy1#1"/>
    <dgm:cxn modelId="{89EF4CFD-3628-4D2E-8288-7C651C9441F0}" type="presParOf" srcId="{7E8806F5-03AC-4C68-88BC-7732C5F654E4}" destId="{B1FCFDE3-335D-42A3-B019-7C94EC06B1B4}" srcOrd="1" destOrd="0" presId="urn:microsoft.com/office/officeart/2005/8/layout/hierarchy1#1"/>
    <dgm:cxn modelId="{E08107F0-416B-49E6-93AF-103EB5E74C5A}" type="presParOf" srcId="{B5EF5396-3ED1-4584-BB9E-954FBB46B73E}" destId="{BBE48725-EFBD-42F7-81CD-BD37872930FA}" srcOrd="6" destOrd="0" presId="urn:microsoft.com/office/officeart/2005/8/layout/hierarchy1#1"/>
    <dgm:cxn modelId="{F4EA7227-0EF8-49C3-92BB-4DA583071E1B}" type="presParOf" srcId="{B5EF5396-3ED1-4584-BB9E-954FBB46B73E}" destId="{A6863E20-92E2-43B9-9D13-839BDF06A0F0}" srcOrd="7" destOrd="0" presId="urn:microsoft.com/office/officeart/2005/8/layout/hierarchy1#1"/>
    <dgm:cxn modelId="{2D3281F7-016C-470F-8D32-7485886F2249}" type="presParOf" srcId="{A6863E20-92E2-43B9-9D13-839BDF06A0F0}" destId="{3843FAF6-FC82-417A-AD83-818E07D0EC7A}" srcOrd="0" destOrd="0" presId="urn:microsoft.com/office/officeart/2005/8/layout/hierarchy1#1"/>
    <dgm:cxn modelId="{B0698A45-9749-41AA-86D5-FA105A2F42BA}" type="presParOf" srcId="{3843FAF6-FC82-417A-AD83-818E07D0EC7A}" destId="{D61B10DE-4F7E-432C-AF3D-1924933AFBE5}" srcOrd="0" destOrd="0" presId="urn:microsoft.com/office/officeart/2005/8/layout/hierarchy1#1"/>
    <dgm:cxn modelId="{50C244E5-0871-4305-AA5A-CDC5AB490900}" type="presParOf" srcId="{3843FAF6-FC82-417A-AD83-818E07D0EC7A}" destId="{6E7DBEC6-314B-4EA7-8A44-6FFE004FFF0C}" srcOrd="1" destOrd="0" presId="urn:microsoft.com/office/officeart/2005/8/layout/hierarchy1#1"/>
    <dgm:cxn modelId="{6E90B39F-F085-4A10-9929-C1495DA81B77}" type="presParOf" srcId="{A6863E20-92E2-43B9-9D13-839BDF06A0F0}" destId="{2F3B84C4-58EA-4156-A3FC-FCB23C8ACADE}" srcOrd="1" destOrd="0" presId="urn:microsoft.com/office/officeart/2005/8/layout/hierarchy1#1"/>
    <dgm:cxn modelId="{AE3F6EE8-E69A-4683-BC45-D84EA969CEE1}" type="presParOf" srcId="{B5EF5396-3ED1-4584-BB9E-954FBB46B73E}" destId="{E7E8E05D-2157-480D-9F63-22DED88FF76F}" srcOrd="8" destOrd="0" presId="urn:microsoft.com/office/officeart/2005/8/layout/hierarchy1#1"/>
    <dgm:cxn modelId="{C2C97271-052F-4F98-A87E-88814B7C6F07}" type="presParOf" srcId="{B5EF5396-3ED1-4584-BB9E-954FBB46B73E}" destId="{FF08F8D2-F2E9-474D-8E49-383D50DDC356}" srcOrd="9" destOrd="0" presId="urn:microsoft.com/office/officeart/2005/8/layout/hierarchy1#1"/>
    <dgm:cxn modelId="{C284CD83-CFBD-4866-8518-50B30EAA3F07}" type="presParOf" srcId="{FF08F8D2-F2E9-474D-8E49-383D50DDC356}" destId="{DB2A1B17-6B5E-4122-8166-2652A0A5113A}" srcOrd="0" destOrd="0" presId="urn:microsoft.com/office/officeart/2005/8/layout/hierarchy1#1"/>
    <dgm:cxn modelId="{C9A36F7A-83FF-45BB-B9F2-A398527B1D2E}" type="presParOf" srcId="{DB2A1B17-6B5E-4122-8166-2652A0A5113A}" destId="{4F7F3CEA-7E74-4D41-BC0C-E80FD8DA212B}" srcOrd="0" destOrd="0" presId="urn:microsoft.com/office/officeart/2005/8/layout/hierarchy1#1"/>
    <dgm:cxn modelId="{F15CE37F-8033-421F-B1C0-99F54F9B0524}" type="presParOf" srcId="{DB2A1B17-6B5E-4122-8166-2652A0A5113A}" destId="{B0792CC0-B54C-4C9D-917E-BB5112EA8232}" srcOrd="1" destOrd="0" presId="urn:microsoft.com/office/officeart/2005/8/layout/hierarchy1#1"/>
    <dgm:cxn modelId="{B4C915C1-D66A-4077-A48B-EAAA00FD6F77}" type="presParOf" srcId="{FF08F8D2-F2E9-474D-8E49-383D50DDC356}" destId="{2ECE9C9C-DDFF-4017-B9FF-FE815690ADD1}" srcOrd="1" destOrd="0" presId="urn:microsoft.com/office/officeart/2005/8/layout/hierarchy1#1"/>
    <dgm:cxn modelId="{41C56DC3-B389-4116-8B0B-72D67F30988A}" type="presParOf" srcId="{B5EF5396-3ED1-4584-BB9E-954FBB46B73E}" destId="{590C763A-73A5-4588-BE60-3E5A6AB04882}" srcOrd="10" destOrd="0" presId="urn:microsoft.com/office/officeart/2005/8/layout/hierarchy1#1"/>
    <dgm:cxn modelId="{42CC11AF-D92D-41C7-9FB1-6B292CA3E450}" type="presParOf" srcId="{B5EF5396-3ED1-4584-BB9E-954FBB46B73E}" destId="{A926272D-BB4D-49B1-9209-A3E776070352}" srcOrd="11" destOrd="0" presId="urn:microsoft.com/office/officeart/2005/8/layout/hierarchy1#1"/>
    <dgm:cxn modelId="{53E38097-FDF5-4EF7-9252-12ABA099AF55}" type="presParOf" srcId="{A926272D-BB4D-49B1-9209-A3E776070352}" destId="{B6D70547-581B-4930-B315-901D3FA73ADF}" srcOrd="0" destOrd="0" presId="urn:microsoft.com/office/officeart/2005/8/layout/hierarchy1#1"/>
    <dgm:cxn modelId="{B96E5308-4805-4AED-A28D-6C9A6F0912AA}" type="presParOf" srcId="{B6D70547-581B-4930-B315-901D3FA73ADF}" destId="{CB37FBB7-69E7-417A-865E-5AF16A320580}" srcOrd="0" destOrd="0" presId="urn:microsoft.com/office/officeart/2005/8/layout/hierarchy1#1"/>
    <dgm:cxn modelId="{54A00A29-2C35-4F49-87FD-5C7ABC8F8B9F}" type="presParOf" srcId="{B6D70547-581B-4930-B315-901D3FA73ADF}" destId="{ADE950C7-5454-499A-9D93-464D285AB056}" srcOrd="1" destOrd="0" presId="urn:microsoft.com/office/officeart/2005/8/layout/hierarchy1#1"/>
    <dgm:cxn modelId="{C924510B-D6F3-418E-BDD4-39B337952B43}" type="presParOf" srcId="{A926272D-BB4D-49B1-9209-A3E776070352}" destId="{FC450015-966C-4866-B356-E937A7EC7A86}" srcOrd="1" destOrd="0" presId="urn:microsoft.com/office/officeart/2005/8/layout/hierarchy1#1"/>
    <dgm:cxn modelId="{442CD734-34DF-429A-8202-D2E7CE31D00C}" type="presParOf" srcId="{B5EF5396-3ED1-4584-BB9E-954FBB46B73E}" destId="{5750CC9E-06F0-43D8-A4DB-59A3FBEE2CEE}" srcOrd="12" destOrd="0" presId="urn:microsoft.com/office/officeart/2005/8/layout/hierarchy1#1"/>
    <dgm:cxn modelId="{8CCA8566-32DF-45F9-B894-F720903AFCA7}" type="presParOf" srcId="{B5EF5396-3ED1-4584-BB9E-954FBB46B73E}" destId="{10089D57-50DF-485D-A9EB-20E5DC8D4DFB}" srcOrd="13" destOrd="0" presId="urn:microsoft.com/office/officeart/2005/8/layout/hierarchy1#1"/>
    <dgm:cxn modelId="{6BCD81D4-308C-4382-843B-95A71965DA78}" type="presParOf" srcId="{10089D57-50DF-485D-A9EB-20E5DC8D4DFB}" destId="{17A468E8-85B3-42AB-B4B8-2B8F0DE3ABD1}" srcOrd="0" destOrd="0" presId="urn:microsoft.com/office/officeart/2005/8/layout/hierarchy1#1"/>
    <dgm:cxn modelId="{FFE148AC-1169-40C1-B4E2-61601683D7C2}" type="presParOf" srcId="{17A468E8-85B3-42AB-B4B8-2B8F0DE3ABD1}" destId="{4CA60566-7FBF-4CDF-AECD-27537BEB23DE}" srcOrd="0" destOrd="0" presId="urn:microsoft.com/office/officeart/2005/8/layout/hierarchy1#1"/>
    <dgm:cxn modelId="{FF75DD65-40C3-4D4E-8117-8E7682D86B61}" type="presParOf" srcId="{17A468E8-85B3-42AB-B4B8-2B8F0DE3ABD1}" destId="{2F3D181B-8E03-4C55-813C-A8BC5565FBA0}" srcOrd="1" destOrd="0" presId="urn:microsoft.com/office/officeart/2005/8/layout/hierarchy1#1"/>
    <dgm:cxn modelId="{7F1F11B6-1E77-4459-B0B8-6501C7E74F6D}" type="presParOf" srcId="{10089D57-50DF-485D-A9EB-20E5DC8D4DFB}" destId="{6474799A-275C-4ED3-86CA-B16284385C0D}" srcOrd="1" destOrd="0" presId="urn:microsoft.com/office/officeart/2005/8/layout/hierarchy1#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1622405" cy="3854450"/>
        <a:chOff x="0" y="0"/>
        <a:chExt cx="11622405" cy="3854450"/>
      </a:xfrm>
    </dsp:grpSpPr>
    <dsp:sp modelId="{B41FEC8A-59B4-4BAE-B4BC-1BE4A18A5730}">
      <dsp:nvSpPr>
        <dsp:cNvPr id="5" name="任意多边形 4"/>
        <dsp:cNvSpPr/>
      </dsp:nvSpPr>
      <dsp:spPr bwMode="white">
        <a:xfrm>
          <a:off x="453593" y="804619"/>
          <a:ext cx="5095509" cy="125886"/>
        </a:xfrm>
        <a:custGeom>
          <a:avLst/>
          <a:gdLst/>
          <a:ahLst/>
          <a:cxnLst/>
          <a:pathLst>
            <a:path w="8024" h="198">
              <a:moveTo>
                <a:pt x="8024" y="0"/>
              </a:moveTo>
              <a:lnTo>
                <a:pt x="8024" y="17"/>
              </a:lnTo>
              <a:lnTo>
                <a:pt x="0" y="17"/>
              </a:lnTo>
              <a:lnTo>
                <a:pt x="0" y="198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53593" y="804619"/>
        <a:ext cx="5095509" cy="125886"/>
      </dsp:txXfrm>
    </dsp:sp>
    <dsp:sp modelId="{7DBAABE7-FC11-4634-832F-09CD6E8EF85F}">
      <dsp:nvSpPr>
        <dsp:cNvPr id="8" name="任意多边形 7"/>
        <dsp:cNvSpPr/>
      </dsp:nvSpPr>
      <dsp:spPr bwMode="white">
        <a:xfrm>
          <a:off x="2236042" y="804619"/>
          <a:ext cx="3313060" cy="236790"/>
        </a:xfrm>
        <a:custGeom>
          <a:avLst/>
          <a:gdLst/>
          <a:ahLst/>
          <a:cxnLst/>
          <a:pathLst>
            <a:path w="5217" h="373">
              <a:moveTo>
                <a:pt x="5217" y="0"/>
              </a:moveTo>
              <a:lnTo>
                <a:pt x="5217" y="191"/>
              </a:lnTo>
              <a:lnTo>
                <a:pt x="0" y="191"/>
              </a:lnTo>
              <a:lnTo>
                <a:pt x="0" y="373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236042" y="804619"/>
        <a:ext cx="3313060" cy="236790"/>
      </dsp:txXfrm>
    </dsp:sp>
    <dsp:sp modelId="{7C1DE50B-573F-493A-8E7E-CB41AF0BDB5E}">
      <dsp:nvSpPr>
        <dsp:cNvPr id="11" name="任意多边形 10"/>
        <dsp:cNvSpPr/>
      </dsp:nvSpPr>
      <dsp:spPr bwMode="white">
        <a:xfrm>
          <a:off x="4019287" y="804619"/>
          <a:ext cx="1529815" cy="240242"/>
        </a:xfrm>
        <a:custGeom>
          <a:avLst/>
          <a:gdLst/>
          <a:ahLst/>
          <a:cxnLst/>
          <a:pathLst>
            <a:path w="2409" h="378">
              <a:moveTo>
                <a:pt x="2409" y="0"/>
              </a:moveTo>
              <a:lnTo>
                <a:pt x="2409" y="197"/>
              </a:lnTo>
              <a:lnTo>
                <a:pt x="0" y="197"/>
              </a:lnTo>
              <a:lnTo>
                <a:pt x="0" y="378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019287" y="804619"/>
        <a:ext cx="1529815" cy="240242"/>
      </dsp:txXfrm>
    </dsp:sp>
    <dsp:sp modelId="{BBE48725-EFBD-42F7-81CD-BD37872930FA}">
      <dsp:nvSpPr>
        <dsp:cNvPr id="14" name="任意多边形 13"/>
        <dsp:cNvSpPr/>
      </dsp:nvSpPr>
      <dsp:spPr bwMode="white">
        <a:xfrm>
          <a:off x="5549102" y="804619"/>
          <a:ext cx="206732" cy="242366"/>
        </a:xfrm>
        <a:custGeom>
          <a:avLst/>
          <a:gdLst/>
          <a:ahLst/>
          <a:cxnLst/>
          <a:pathLst>
            <a:path w="326" h="382">
              <a:moveTo>
                <a:pt x="0" y="0"/>
              </a:moveTo>
              <a:lnTo>
                <a:pt x="0" y="200"/>
              </a:lnTo>
              <a:lnTo>
                <a:pt x="326" y="200"/>
              </a:lnTo>
              <a:lnTo>
                <a:pt x="326" y="38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549102" y="804619"/>
        <a:ext cx="206732" cy="242366"/>
      </dsp:txXfrm>
    </dsp:sp>
    <dsp:sp modelId="{E7E8E05D-2157-480D-9F63-22DED88FF76F}">
      <dsp:nvSpPr>
        <dsp:cNvPr id="17" name="任意多边形 16"/>
        <dsp:cNvSpPr/>
      </dsp:nvSpPr>
      <dsp:spPr bwMode="white">
        <a:xfrm>
          <a:off x="5549102" y="804619"/>
          <a:ext cx="1965921" cy="321149"/>
        </a:xfrm>
        <a:custGeom>
          <a:avLst/>
          <a:gdLst/>
          <a:ahLst/>
          <a:cxnLst/>
          <a:pathLst>
            <a:path w="3096" h="506">
              <a:moveTo>
                <a:pt x="0" y="0"/>
              </a:moveTo>
              <a:lnTo>
                <a:pt x="0" y="324"/>
              </a:lnTo>
              <a:lnTo>
                <a:pt x="3096" y="324"/>
              </a:lnTo>
              <a:lnTo>
                <a:pt x="3096" y="506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549102" y="804619"/>
        <a:ext cx="1965921" cy="321149"/>
      </dsp:txXfrm>
    </dsp:sp>
    <dsp:sp modelId="{590C763A-73A5-4588-BE60-3E5A6AB04882}">
      <dsp:nvSpPr>
        <dsp:cNvPr id="20" name="任意多边形 19"/>
        <dsp:cNvSpPr/>
      </dsp:nvSpPr>
      <dsp:spPr bwMode="white">
        <a:xfrm>
          <a:off x="5549102" y="804619"/>
          <a:ext cx="3613457" cy="309239"/>
        </a:xfrm>
        <a:custGeom>
          <a:avLst/>
          <a:gdLst/>
          <a:ahLst/>
          <a:cxnLst/>
          <a:pathLst>
            <a:path w="5690" h="487">
              <a:moveTo>
                <a:pt x="0" y="0"/>
              </a:moveTo>
              <a:lnTo>
                <a:pt x="0" y="306"/>
              </a:lnTo>
              <a:lnTo>
                <a:pt x="5690" y="306"/>
              </a:lnTo>
              <a:lnTo>
                <a:pt x="5690" y="487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549102" y="804619"/>
        <a:ext cx="3613457" cy="309239"/>
      </dsp:txXfrm>
    </dsp:sp>
    <dsp:sp modelId="{5750CC9E-06F0-43D8-A4DB-59A3FBEE2CEE}">
      <dsp:nvSpPr>
        <dsp:cNvPr id="23" name="任意多边形 22"/>
        <dsp:cNvSpPr/>
      </dsp:nvSpPr>
      <dsp:spPr bwMode="white">
        <a:xfrm>
          <a:off x="5549102" y="804619"/>
          <a:ext cx="5321727" cy="303124"/>
        </a:xfrm>
        <a:custGeom>
          <a:avLst/>
          <a:gdLst/>
          <a:ahLst/>
          <a:cxnLst/>
          <a:pathLst>
            <a:path w="8381" h="477">
              <a:moveTo>
                <a:pt x="0" y="0"/>
              </a:moveTo>
              <a:lnTo>
                <a:pt x="0" y="296"/>
              </a:lnTo>
              <a:lnTo>
                <a:pt x="8381" y="296"/>
              </a:lnTo>
              <a:lnTo>
                <a:pt x="8381" y="477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549102" y="804619"/>
        <a:ext cx="5321727" cy="303124"/>
      </dsp:txXfrm>
    </dsp:sp>
    <dsp:sp modelId="{EF905687-284F-4870-BF38-0DF428637CEA}">
      <dsp:nvSpPr>
        <dsp:cNvPr id="3" name="圆角矩形 2"/>
        <dsp:cNvSpPr/>
      </dsp:nvSpPr>
      <dsp:spPr bwMode="white">
        <a:xfrm>
          <a:off x="4465387" y="23663"/>
          <a:ext cx="2167429" cy="780956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4465387" y="23663"/>
        <a:ext cx="2167429" cy="780956"/>
      </dsp:txXfrm>
    </dsp:sp>
    <dsp:sp modelId="{2ED5CFE0-2906-437A-9185-C92110BA1F38}">
      <dsp:nvSpPr>
        <dsp:cNvPr id="4" name="圆角矩形 3"/>
        <dsp:cNvSpPr/>
      </dsp:nvSpPr>
      <dsp:spPr bwMode="white">
        <a:xfrm>
          <a:off x="4602038" y="153481"/>
          <a:ext cx="2167429" cy="780956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91439" tIns="91439" rIns="91439" bIns="91439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dirty="0">
              <a:solidFill>
                <a:srgbClr val="376092"/>
              </a:solidFill>
            </a:rPr>
            <a:t>部门名称</a:t>
          </a:r>
          <a:endParaRPr>
            <a:solidFill>
              <a:schemeClr val="dk1"/>
            </a:solidFill>
          </a:endParaRPr>
        </a:p>
      </dsp:txBody>
      <dsp:txXfrm>
        <a:off x="4602038" y="153481"/>
        <a:ext cx="2167429" cy="780956"/>
      </dsp:txXfrm>
    </dsp:sp>
    <dsp:sp modelId="{84DDE430-EC41-4C0A-A38B-D41EBAEF95F5}">
      <dsp:nvSpPr>
        <dsp:cNvPr id="6" name="圆角矩形 5"/>
        <dsp:cNvSpPr/>
      </dsp:nvSpPr>
      <dsp:spPr bwMode="white">
        <a:xfrm>
          <a:off x="-136650" y="930505"/>
          <a:ext cx="1180485" cy="2585995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-136650" y="930505"/>
        <a:ext cx="1180485" cy="2585995"/>
      </dsp:txXfrm>
    </dsp:sp>
    <dsp:sp modelId="{2048963B-D3AC-4CDD-AC57-C644634EDBA1}">
      <dsp:nvSpPr>
        <dsp:cNvPr id="7" name="圆角矩形 6"/>
        <dsp:cNvSpPr/>
      </dsp:nvSpPr>
      <dsp:spPr bwMode="white">
        <a:xfrm>
          <a:off x="0" y="1060323"/>
          <a:ext cx="1180485" cy="2585995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eaVert" wrap="square" lIns="76200" tIns="76200" rIns="7620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>
              <a:solidFill>
                <a:srgbClr val="376092"/>
              </a:solidFill>
            </a:rPr>
            <a:t>馆长办公室</a:t>
          </a:r>
          <a:endParaRPr sz="6500">
            <a:solidFill>
              <a:schemeClr val="dk1"/>
            </a:solidFill>
          </a:endParaRPr>
        </a:p>
      </dsp:txBody>
      <dsp:txXfrm>
        <a:off x="0" y="1060323"/>
        <a:ext cx="1180485" cy="2585995"/>
      </dsp:txXfrm>
    </dsp:sp>
    <dsp:sp modelId="{79EF9884-CCE8-4AE8-BE7E-DFA7ECA74BEE}">
      <dsp:nvSpPr>
        <dsp:cNvPr id="9" name="圆角矩形 8"/>
        <dsp:cNvSpPr/>
      </dsp:nvSpPr>
      <dsp:spPr bwMode="white">
        <a:xfrm>
          <a:off x="1584362" y="1041409"/>
          <a:ext cx="1303360" cy="2571711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584362" y="1041409"/>
        <a:ext cx="1303360" cy="2571711"/>
      </dsp:txXfrm>
    </dsp:sp>
    <dsp:sp modelId="{916C0B7A-1EBD-46DD-B408-1034D9F2F856}">
      <dsp:nvSpPr>
        <dsp:cNvPr id="10" name="圆角矩形 9"/>
        <dsp:cNvSpPr/>
      </dsp:nvSpPr>
      <dsp:spPr bwMode="white">
        <a:xfrm>
          <a:off x="1721012" y="1171226"/>
          <a:ext cx="1303360" cy="2571711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eaVert" wrap="square" lIns="76200" tIns="76200" rIns="7620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altLang="zh-CN" sz="2000" b="1" dirty="0">
            <a:solidFill>
              <a:srgbClr val="376092"/>
            </a:solidFill>
            <a:sym typeface="+mn-ea"/>
          </a:endParaRPr>
        </a:p>
        <a:p>
          <a:pPr lvl="0" algn="just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>
              <a:solidFill>
                <a:srgbClr val="376092"/>
              </a:solidFill>
              <a:sym typeface="+mn-ea"/>
            </a:rPr>
            <a:t>　副馆长办公室</a:t>
          </a:r>
          <a:endParaRPr lang="zh-CN" altLang="en-US" sz="2000" b="1" dirty="0">
            <a:solidFill>
              <a:srgbClr val="376092"/>
            </a:solidFill>
          </a:endParaRPr>
        </a:p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1500" dirty="0">
            <a:solidFill>
              <a:schemeClr val="dk1"/>
            </a:solidFill>
          </a:endParaRPr>
        </a:p>
      </dsp:txBody>
      <dsp:txXfrm>
        <a:off x="1721012" y="1171226"/>
        <a:ext cx="1303360" cy="2571711"/>
      </dsp:txXfrm>
    </dsp:sp>
    <dsp:sp modelId="{CBAF1215-E773-435D-BD02-3D205FE18751}">
      <dsp:nvSpPr>
        <dsp:cNvPr id="12" name="圆角矩形 11"/>
        <dsp:cNvSpPr/>
      </dsp:nvSpPr>
      <dsp:spPr bwMode="white">
        <a:xfrm>
          <a:off x="3351354" y="1044861"/>
          <a:ext cx="1335865" cy="2568860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3351354" y="1044861"/>
        <a:ext cx="1335865" cy="2568860"/>
      </dsp:txXfrm>
    </dsp:sp>
    <dsp:sp modelId="{A73749BA-D4E0-417F-BD78-021586DE5CB5}">
      <dsp:nvSpPr>
        <dsp:cNvPr id="13" name="圆角矩形 12"/>
        <dsp:cNvSpPr/>
      </dsp:nvSpPr>
      <dsp:spPr bwMode="white">
        <a:xfrm>
          <a:off x="3488004" y="1174678"/>
          <a:ext cx="1335865" cy="2568860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eaVert" lIns="80010" tIns="80010" rIns="80010" bIns="8001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100" b="1" dirty="0">
              <a:solidFill>
                <a:srgbClr val="376092"/>
              </a:solidFill>
              <a:latin typeface="+mn-lt"/>
            </a:rPr>
            <a:t>图书馆办公室</a:t>
          </a:r>
          <a:endParaRPr>
            <a:solidFill>
              <a:schemeClr val="dk1"/>
            </a:solidFill>
          </a:endParaRPr>
        </a:p>
      </dsp:txBody>
      <dsp:txXfrm>
        <a:off x="3488004" y="1174678"/>
        <a:ext cx="1335865" cy="2568860"/>
      </dsp:txXfrm>
    </dsp:sp>
    <dsp:sp modelId="{D61B10DE-4F7E-432C-AF3D-1924933AFBE5}">
      <dsp:nvSpPr>
        <dsp:cNvPr id="15" name="圆角矩形 14"/>
        <dsp:cNvSpPr/>
      </dsp:nvSpPr>
      <dsp:spPr bwMode="white">
        <a:xfrm>
          <a:off x="5148908" y="1046985"/>
          <a:ext cx="1213851" cy="2500589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5148908" y="1046985"/>
        <a:ext cx="1213851" cy="2500589"/>
      </dsp:txXfrm>
    </dsp:sp>
    <dsp:sp modelId="{6E7DBEC6-314B-4EA7-8A44-6FFE004FFF0C}">
      <dsp:nvSpPr>
        <dsp:cNvPr id="16" name="圆角矩形 15"/>
        <dsp:cNvSpPr/>
      </dsp:nvSpPr>
      <dsp:spPr bwMode="white">
        <a:xfrm>
          <a:off x="5285558" y="1176802"/>
          <a:ext cx="1213851" cy="2500589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eaVert" lIns="80010" tIns="80010" rIns="80010" bIns="8001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100" b="1" dirty="0">
              <a:solidFill>
                <a:srgbClr val="376092"/>
              </a:solidFill>
            </a:rPr>
            <a:t>信息咨询部</a:t>
          </a:r>
          <a:endParaRPr>
            <a:solidFill>
              <a:schemeClr val="dk1"/>
            </a:solidFill>
          </a:endParaRPr>
        </a:p>
      </dsp:txBody>
      <dsp:txXfrm>
        <a:off x="5285558" y="1176802"/>
        <a:ext cx="1213851" cy="2500589"/>
      </dsp:txXfrm>
    </dsp:sp>
    <dsp:sp modelId="{4F7F3CEA-7E74-4D41-BC0C-E80FD8DA212B}">
      <dsp:nvSpPr>
        <dsp:cNvPr id="18" name="圆角矩形 17"/>
        <dsp:cNvSpPr/>
      </dsp:nvSpPr>
      <dsp:spPr bwMode="white">
        <a:xfrm>
          <a:off x="6900097" y="1125768"/>
          <a:ext cx="1229852" cy="2397347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6900097" y="1125768"/>
        <a:ext cx="1229852" cy="2397347"/>
      </dsp:txXfrm>
    </dsp:sp>
    <dsp:sp modelId="{B0792CC0-B54C-4C9D-917E-BB5112EA8232}">
      <dsp:nvSpPr>
        <dsp:cNvPr id="19" name="圆角矩形 18"/>
        <dsp:cNvSpPr/>
      </dsp:nvSpPr>
      <dsp:spPr bwMode="white">
        <a:xfrm>
          <a:off x="7036747" y="1255585"/>
          <a:ext cx="1229852" cy="2397347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eaVert" lIns="80010" tIns="80010" rIns="80010" bIns="8001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100" b="1" dirty="0">
              <a:solidFill>
                <a:srgbClr val="376092"/>
              </a:solidFill>
            </a:rPr>
            <a:t>流通阅览部</a:t>
          </a:r>
          <a:endParaRPr>
            <a:solidFill>
              <a:schemeClr val="dk1"/>
            </a:solidFill>
          </a:endParaRPr>
        </a:p>
      </dsp:txBody>
      <dsp:txXfrm>
        <a:off x="7036747" y="1255585"/>
        <a:ext cx="1229852" cy="2397347"/>
      </dsp:txXfrm>
    </dsp:sp>
    <dsp:sp modelId="{CB37FBB7-69E7-417A-865E-5AF16A320580}">
      <dsp:nvSpPr>
        <dsp:cNvPr id="21" name="圆角矩形 20"/>
        <dsp:cNvSpPr/>
      </dsp:nvSpPr>
      <dsp:spPr bwMode="white">
        <a:xfrm>
          <a:off x="8547633" y="1113858"/>
          <a:ext cx="1229852" cy="2482541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8547633" y="1113858"/>
        <a:ext cx="1229852" cy="2482541"/>
      </dsp:txXfrm>
    </dsp:sp>
    <dsp:sp modelId="{ADE950C7-5454-499A-9D93-464D285AB056}">
      <dsp:nvSpPr>
        <dsp:cNvPr id="22" name="圆角矩形 21"/>
        <dsp:cNvSpPr/>
      </dsp:nvSpPr>
      <dsp:spPr bwMode="white">
        <a:xfrm>
          <a:off x="8684284" y="1243676"/>
          <a:ext cx="1229852" cy="2482541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eaVert" wrap="square" lIns="80010" tIns="80010" rIns="80010" bIns="8001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100" b="1" dirty="0">
              <a:solidFill>
                <a:srgbClr val="376092"/>
              </a:solidFill>
            </a:rPr>
            <a:t>文献资源建设部</a:t>
          </a:r>
          <a:endParaRPr>
            <a:solidFill>
              <a:schemeClr val="dk1"/>
            </a:solidFill>
          </a:endParaRPr>
        </a:p>
      </dsp:txBody>
      <dsp:txXfrm>
        <a:off x="8684284" y="1243676"/>
        <a:ext cx="1229852" cy="2482541"/>
      </dsp:txXfrm>
    </dsp:sp>
    <dsp:sp modelId="{4CA60566-7FBF-4CDF-AECD-27537BEB23DE}">
      <dsp:nvSpPr>
        <dsp:cNvPr id="24" name="圆角矩形 23"/>
        <dsp:cNvSpPr/>
      </dsp:nvSpPr>
      <dsp:spPr bwMode="white">
        <a:xfrm>
          <a:off x="10255903" y="1107743"/>
          <a:ext cx="1229852" cy="2405672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Xfrm>
        <a:off x="10255903" y="1107743"/>
        <a:ext cx="1229852" cy="2405672"/>
      </dsp:txXfrm>
    </dsp:sp>
    <dsp:sp modelId="{2F3D181B-8E03-4C55-813C-A8BC5565FBA0}">
      <dsp:nvSpPr>
        <dsp:cNvPr id="25" name="圆角矩形 24"/>
        <dsp:cNvSpPr/>
      </dsp:nvSpPr>
      <dsp:spPr bwMode="white">
        <a:xfrm>
          <a:off x="10392553" y="1237561"/>
          <a:ext cx="1229852" cy="2405672"/>
        </a:xfrm>
        <a:prstGeom prst="roundRect">
          <a:avLst>
            <a:gd name="adj" fmla="val 10000"/>
          </a:avLst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vert="eaVert" lIns="80010" tIns="80010" rIns="80010" bIns="8001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100" b="1" dirty="0">
              <a:solidFill>
                <a:srgbClr val="376092"/>
              </a:solidFill>
            </a:rPr>
            <a:t>技术部</a:t>
          </a:r>
          <a:endParaRPr>
            <a:solidFill>
              <a:schemeClr val="dk1"/>
            </a:solidFill>
          </a:endParaRPr>
        </a:p>
      </dsp:txBody>
      <dsp:txXfrm>
        <a:off x="10392553" y="1237561"/>
        <a:ext cx="1229852" cy="2405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#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92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9929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930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9931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92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992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9757E-AD6C-48E1-A19C-03CAAABD59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92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104992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92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992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58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58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31EB99-C7CA-4929-AC83-3355CA53740F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4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905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906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050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9051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64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465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9466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64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465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9466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478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9479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90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49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9492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0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60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0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510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9511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2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72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972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6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976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976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98CA-ADAD-4E1A-BEBE-9F719CB77B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0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60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0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60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0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60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06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60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598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599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048690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70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70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889EC-ED09-41E3-8284-C77E9DD788F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/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89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89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89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104989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989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9969-0E56-41F9-9BB8-FE38C29DAFC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/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881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882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88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104988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988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9969-0E56-41F9-9BB8-FE38C29DAFC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/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/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78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30612" y="150708"/>
            <a:ext cx="383860" cy="383860"/>
          </a:xfrm>
          <a:prstGeom prst="rect">
            <a:avLst/>
          </a:prstGeom>
        </p:spPr>
      </p:pic>
      <p:pic>
        <p:nvPicPr>
          <p:cNvPr id="2097279" name="图片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56696" y="139524"/>
            <a:ext cx="424892" cy="418612"/>
          </a:xfrm>
          <a:prstGeom prst="rect">
            <a:avLst/>
          </a:prstGeom>
        </p:spPr>
      </p:pic>
      <p:pic>
        <p:nvPicPr>
          <p:cNvPr id="2097280" name="图片 3" descr="图片包含 物体  已生成极高可信度的说明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71402" y="139524"/>
            <a:ext cx="418612" cy="418612"/>
          </a:xfrm>
          <a:prstGeom prst="rect">
            <a:avLst/>
          </a:prstGeom>
        </p:spPr>
      </p:pic>
      <p:pic>
        <p:nvPicPr>
          <p:cNvPr id="2097281" name="图片 4" descr="图片包含 矢量图形  已生成高可信度的说明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593398" y="139524"/>
            <a:ext cx="431171" cy="418613"/>
          </a:xfrm>
          <a:prstGeom prst="rect">
            <a:avLst/>
          </a:prstGeom>
        </p:spPr>
      </p:pic>
      <p:pic>
        <p:nvPicPr>
          <p:cNvPr id="2097282" name="图片 5" descr="图片包含 物体, 标牌  已生成高可信度的说明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41160" y="139524"/>
            <a:ext cx="418612" cy="418612"/>
          </a:xfrm>
          <a:prstGeom prst="rect">
            <a:avLst/>
          </a:prstGeom>
        </p:spPr>
      </p:pic>
    </p:spTree>
  </p:cSld>
  <p:clrMapOvr>
    <a:masterClrMapping/>
  </p:clrMapOvr>
  <p:transition spd="slow" advTm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867" name="图片占位符 5"/>
          <p:cNvSpPr>
            <a:spLocks noGrp="1"/>
          </p:cNvSpPr>
          <p:nvPr>
            <p:ph type="pic" sz="quarter" idx="10"/>
          </p:nvPr>
        </p:nvSpPr>
        <p:spPr>
          <a:xfrm>
            <a:off x="0" y="1371003"/>
            <a:ext cx="12203008" cy="2625790"/>
          </a:xfrm>
          <a:custGeom>
            <a:avLst/>
            <a:gdLst>
              <a:gd name="connsiteX0" fmla="*/ 0 w 12203008"/>
              <a:gd name="connsiteY0" fmla="*/ 0 h 2625790"/>
              <a:gd name="connsiteX1" fmla="*/ 12203008 w 12203008"/>
              <a:gd name="connsiteY1" fmla="*/ 0 h 2625790"/>
              <a:gd name="connsiteX2" fmla="*/ 12203008 w 12203008"/>
              <a:gd name="connsiteY2" fmla="*/ 2625790 h 2625790"/>
              <a:gd name="connsiteX3" fmla="*/ 0 w 12203008"/>
              <a:gd name="connsiteY3" fmla="*/ 2625790 h 262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3008" h="2625790">
                <a:moveTo>
                  <a:pt x="0" y="0"/>
                </a:moveTo>
                <a:lnTo>
                  <a:pt x="12203008" y="0"/>
                </a:lnTo>
                <a:lnTo>
                  <a:pt x="12203008" y="2625790"/>
                </a:lnTo>
                <a:lnTo>
                  <a:pt x="0" y="262579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 spd="slow" advTm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874" name="图片占位符 8"/>
          <p:cNvSpPr>
            <a:spLocks noGrp="1"/>
          </p:cNvSpPr>
          <p:nvPr>
            <p:ph type="pic" sz="quarter" idx="10"/>
          </p:nvPr>
        </p:nvSpPr>
        <p:spPr>
          <a:xfrm>
            <a:off x="1193324" y="2019056"/>
            <a:ext cx="3160856" cy="2806943"/>
          </a:xfrm>
          <a:custGeom>
            <a:avLst/>
            <a:gdLst>
              <a:gd name="connsiteX0" fmla="*/ 207124 w 3160856"/>
              <a:gd name="connsiteY0" fmla="*/ 0 h 2806943"/>
              <a:gd name="connsiteX1" fmla="*/ 2953732 w 3160856"/>
              <a:gd name="connsiteY1" fmla="*/ 0 h 2806943"/>
              <a:gd name="connsiteX2" fmla="*/ 3160856 w 3160856"/>
              <a:gd name="connsiteY2" fmla="*/ 207124 h 2806943"/>
              <a:gd name="connsiteX3" fmla="*/ 3160856 w 3160856"/>
              <a:gd name="connsiteY3" fmla="*/ 2599819 h 2806943"/>
              <a:gd name="connsiteX4" fmla="*/ 2953732 w 3160856"/>
              <a:gd name="connsiteY4" fmla="*/ 2806943 h 2806943"/>
              <a:gd name="connsiteX5" fmla="*/ 207124 w 3160856"/>
              <a:gd name="connsiteY5" fmla="*/ 2806943 h 2806943"/>
              <a:gd name="connsiteX6" fmla="*/ 0 w 3160856"/>
              <a:gd name="connsiteY6" fmla="*/ 2599819 h 2806943"/>
              <a:gd name="connsiteX7" fmla="*/ 0 w 3160856"/>
              <a:gd name="connsiteY7" fmla="*/ 207124 h 2806943"/>
              <a:gd name="connsiteX8" fmla="*/ 207124 w 3160856"/>
              <a:gd name="connsiteY8" fmla="*/ 0 h 2806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0856" h="2806943">
                <a:moveTo>
                  <a:pt x="207124" y="0"/>
                </a:moveTo>
                <a:lnTo>
                  <a:pt x="2953732" y="0"/>
                </a:lnTo>
                <a:cubicBezTo>
                  <a:pt x="3068123" y="0"/>
                  <a:pt x="3160856" y="92733"/>
                  <a:pt x="3160856" y="207124"/>
                </a:cubicBezTo>
                <a:lnTo>
                  <a:pt x="3160856" y="2599819"/>
                </a:lnTo>
                <a:cubicBezTo>
                  <a:pt x="3160856" y="2714210"/>
                  <a:pt x="3068123" y="2806943"/>
                  <a:pt x="2953732" y="2806943"/>
                </a:cubicBezTo>
                <a:lnTo>
                  <a:pt x="207124" y="2806943"/>
                </a:lnTo>
                <a:cubicBezTo>
                  <a:pt x="92733" y="2806943"/>
                  <a:pt x="0" y="2714210"/>
                  <a:pt x="0" y="2599819"/>
                </a:cubicBezTo>
                <a:lnTo>
                  <a:pt x="0" y="207124"/>
                </a:lnTo>
                <a:cubicBezTo>
                  <a:pt x="0" y="92733"/>
                  <a:pt x="92733" y="0"/>
                  <a:pt x="20712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49875" name="图片占位符 9"/>
          <p:cNvSpPr>
            <a:spLocks noGrp="1"/>
          </p:cNvSpPr>
          <p:nvPr>
            <p:ph type="pic" sz="quarter" idx="11"/>
          </p:nvPr>
        </p:nvSpPr>
        <p:spPr>
          <a:xfrm>
            <a:off x="4515577" y="2019058"/>
            <a:ext cx="3160856" cy="2806943"/>
          </a:xfrm>
          <a:custGeom>
            <a:avLst/>
            <a:gdLst>
              <a:gd name="connsiteX0" fmla="*/ 241116 w 3160856"/>
              <a:gd name="connsiteY0" fmla="*/ 0 h 2806943"/>
              <a:gd name="connsiteX1" fmla="*/ 2919740 w 3160856"/>
              <a:gd name="connsiteY1" fmla="*/ 0 h 2806943"/>
              <a:gd name="connsiteX2" fmla="*/ 3160856 w 3160856"/>
              <a:gd name="connsiteY2" fmla="*/ 241116 h 2806943"/>
              <a:gd name="connsiteX3" fmla="*/ 3160856 w 3160856"/>
              <a:gd name="connsiteY3" fmla="*/ 2565827 h 2806943"/>
              <a:gd name="connsiteX4" fmla="*/ 2919740 w 3160856"/>
              <a:gd name="connsiteY4" fmla="*/ 2806943 h 2806943"/>
              <a:gd name="connsiteX5" fmla="*/ 241116 w 3160856"/>
              <a:gd name="connsiteY5" fmla="*/ 2806943 h 2806943"/>
              <a:gd name="connsiteX6" fmla="*/ 0 w 3160856"/>
              <a:gd name="connsiteY6" fmla="*/ 2565827 h 2806943"/>
              <a:gd name="connsiteX7" fmla="*/ 0 w 3160856"/>
              <a:gd name="connsiteY7" fmla="*/ 241116 h 2806943"/>
              <a:gd name="connsiteX8" fmla="*/ 241116 w 3160856"/>
              <a:gd name="connsiteY8" fmla="*/ 0 h 2806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0856" h="2806943">
                <a:moveTo>
                  <a:pt x="241116" y="0"/>
                </a:moveTo>
                <a:lnTo>
                  <a:pt x="2919740" y="0"/>
                </a:lnTo>
                <a:cubicBezTo>
                  <a:pt x="3052905" y="0"/>
                  <a:pt x="3160856" y="107951"/>
                  <a:pt x="3160856" y="241116"/>
                </a:cubicBezTo>
                <a:lnTo>
                  <a:pt x="3160856" y="2565827"/>
                </a:lnTo>
                <a:cubicBezTo>
                  <a:pt x="3160856" y="2698992"/>
                  <a:pt x="3052905" y="2806943"/>
                  <a:pt x="2919740" y="2806943"/>
                </a:cubicBezTo>
                <a:lnTo>
                  <a:pt x="241116" y="2806943"/>
                </a:lnTo>
                <a:cubicBezTo>
                  <a:pt x="107951" y="2806943"/>
                  <a:pt x="0" y="2698992"/>
                  <a:pt x="0" y="2565827"/>
                </a:cubicBezTo>
                <a:lnTo>
                  <a:pt x="0" y="241116"/>
                </a:lnTo>
                <a:cubicBezTo>
                  <a:pt x="0" y="107951"/>
                  <a:pt x="107951" y="0"/>
                  <a:pt x="24111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49876" name="图片占位符 10"/>
          <p:cNvSpPr>
            <a:spLocks noGrp="1"/>
          </p:cNvSpPr>
          <p:nvPr>
            <p:ph type="pic" sz="quarter" idx="12"/>
          </p:nvPr>
        </p:nvSpPr>
        <p:spPr>
          <a:xfrm>
            <a:off x="7837820" y="2019058"/>
            <a:ext cx="3160856" cy="2806943"/>
          </a:xfrm>
          <a:custGeom>
            <a:avLst/>
            <a:gdLst>
              <a:gd name="connsiteX0" fmla="*/ 207124 w 3160856"/>
              <a:gd name="connsiteY0" fmla="*/ 0 h 2806943"/>
              <a:gd name="connsiteX1" fmla="*/ 2953732 w 3160856"/>
              <a:gd name="connsiteY1" fmla="*/ 0 h 2806943"/>
              <a:gd name="connsiteX2" fmla="*/ 3160856 w 3160856"/>
              <a:gd name="connsiteY2" fmla="*/ 207124 h 2806943"/>
              <a:gd name="connsiteX3" fmla="*/ 3160856 w 3160856"/>
              <a:gd name="connsiteY3" fmla="*/ 2599819 h 2806943"/>
              <a:gd name="connsiteX4" fmla="*/ 2953732 w 3160856"/>
              <a:gd name="connsiteY4" fmla="*/ 2806943 h 2806943"/>
              <a:gd name="connsiteX5" fmla="*/ 207124 w 3160856"/>
              <a:gd name="connsiteY5" fmla="*/ 2806943 h 2806943"/>
              <a:gd name="connsiteX6" fmla="*/ 0 w 3160856"/>
              <a:gd name="connsiteY6" fmla="*/ 2599819 h 2806943"/>
              <a:gd name="connsiteX7" fmla="*/ 0 w 3160856"/>
              <a:gd name="connsiteY7" fmla="*/ 207124 h 2806943"/>
              <a:gd name="connsiteX8" fmla="*/ 207124 w 3160856"/>
              <a:gd name="connsiteY8" fmla="*/ 0 h 2806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0856" h="2806943">
                <a:moveTo>
                  <a:pt x="207124" y="0"/>
                </a:moveTo>
                <a:lnTo>
                  <a:pt x="2953732" y="0"/>
                </a:lnTo>
                <a:cubicBezTo>
                  <a:pt x="3068123" y="0"/>
                  <a:pt x="3160856" y="92733"/>
                  <a:pt x="3160856" y="207124"/>
                </a:cubicBezTo>
                <a:lnTo>
                  <a:pt x="3160856" y="2599819"/>
                </a:lnTo>
                <a:cubicBezTo>
                  <a:pt x="3160856" y="2714210"/>
                  <a:pt x="3068123" y="2806943"/>
                  <a:pt x="2953732" y="2806943"/>
                </a:cubicBezTo>
                <a:lnTo>
                  <a:pt x="207124" y="2806943"/>
                </a:lnTo>
                <a:cubicBezTo>
                  <a:pt x="92733" y="2806943"/>
                  <a:pt x="0" y="2714210"/>
                  <a:pt x="0" y="2599819"/>
                </a:cubicBezTo>
                <a:lnTo>
                  <a:pt x="0" y="207124"/>
                </a:lnTo>
                <a:cubicBezTo>
                  <a:pt x="0" y="92733"/>
                  <a:pt x="92733" y="0"/>
                  <a:pt x="20712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 spd="slow" advTm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868" name="图片占位符 17"/>
          <p:cNvSpPr>
            <a:spLocks noGrp="1"/>
          </p:cNvSpPr>
          <p:nvPr>
            <p:ph type="pic" sz="quarter" idx="13"/>
          </p:nvPr>
        </p:nvSpPr>
        <p:spPr>
          <a:xfrm>
            <a:off x="874713" y="3890925"/>
            <a:ext cx="3224696" cy="1888433"/>
          </a:xfrm>
          <a:custGeom>
            <a:avLst/>
            <a:gdLst>
              <a:gd name="connsiteX0" fmla="*/ 0 w 3224696"/>
              <a:gd name="connsiteY0" fmla="*/ 0 h 1888433"/>
              <a:gd name="connsiteX1" fmla="*/ 3224696 w 3224696"/>
              <a:gd name="connsiteY1" fmla="*/ 0 h 1888433"/>
              <a:gd name="connsiteX2" fmla="*/ 3224696 w 3224696"/>
              <a:gd name="connsiteY2" fmla="*/ 1888433 h 1888433"/>
              <a:gd name="connsiteX3" fmla="*/ 0 w 3224696"/>
              <a:gd name="connsiteY3" fmla="*/ 1888433 h 1888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4696" h="1888433">
                <a:moveTo>
                  <a:pt x="0" y="0"/>
                </a:moveTo>
                <a:lnTo>
                  <a:pt x="3224696" y="0"/>
                </a:lnTo>
                <a:lnTo>
                  <a:pt x="3224696" y="1888433"/>
                </a:lnTo>
                <a:lnTo>
                  <a:pt x="0" y="188843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49869" name="图片占位符 18"/>
          <p:cNvSpPr>
            <a:spLocks noGrp="1"/>
          </p:cNvSpPr>
          <p:nvPr>
            <p:ph type="pic" sz="quarter" idx="14"/>
          </p:nvPr>
        </p:nvSpPr>
        <p:spPr>
          <a:xfrm>
            <a:off x="4485873" y="3890925"/>
            <a:ext cx="3224696" cy="1888433"/>
          </a:xfrm>
          <a:custGeom>
            <a:avLst/>
            <a:gdLst>
              <a:gd name="connsiteX0" fmla="*/ 0 w 3224696"/>
              <a:gd name="connsiteY0" fmla="*/ 0 h 1888433"/>
              <a:gd name="connsiteX1" fmla="*/ 3224696 w 3224696"/>
              <a:gd name="connsiteY1" fmla="*/ 0 h 1888433"/>
              <a:gd name="connsiteX2" fmla="*/ 3224696 w 3224696"/>
              <a:gd name="connsiteY2" fmla="*/ 1888433 h 1888433"/>
              <a:gd name="connsiteX3" fmla="*/ 0 w 3224696"/>
              <a:gd name="connsiteY3" fmla="*/ 1888433 h 1888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4696" h="1888433">
                <a:moveTo>
                  <a:pt x="0" y="0"/>
                </a:moveTo>
                <a:lnTo>
                  <a:pt x="3224696" y="0"/>
                </a:lnTo>
                <a:lnTo>
                  <a:pt x="3224696" y="1888433"/>
                </a:lnTo>
                <a:lnTo>
                  <a:pt x="0" y="188843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49870" name="图片占位符 19"/>
          <p:cNvSpPr>
            <a:spLocks noGrp="1"/>
          </p:cNvSpPr>
          <p:nvPr>
            <p:ph type="pic" sz="quarter" idx="15"/>
          </p:nvPr>
        </p:nvSpPr>
        <p:spPr>
          <a:xfrm>
            <a:off x="8092592" y="3901925"/>
            <a:ext cx="3224696" cy="1888433"/>
          </a:xfrm>
          <a:custGeom>
            <a:avLst/>
            <a:gdLst>
              <a:gd name="connsiteX0" fmla="*/ 0 w 3224696"/>
              <a:gd name="connsiteY0" fmla="*/ 0 h 1888433"/>
              <a:gd name="connsiteX1" fmla="*/ 3224696 w 3224696"/>
              <a:gd name="connsiteY1" fmla="*/ 0 h 1888433"/>
              <a:gd name="connsiteX2" fmla="*/ 3224696 w 3224696"/>
              <a:gd name="connsiteY2" fmla="*/ 1888433 h 1888433"/>
              <a:gd name="connsiteX3" fmla="*/ 0 w 3224696"/>
              <a:gd name="connsiteY3" fmla="*/ 1888433 h 1888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4696" h="1888433">
                <a:moveTo>
                  <a:pt x="0" y="0"/>
                </a:moveTo>
                <a:lnTo>
                  <a:pt x="3224696" y="0"/>
                </a:lnTo>
                <a:lnTo>
                  <a:pt x="3224696" y="1888433"/>
                </a:lnTo>
                <a:lnTo>
                  <a:pt x="0" y="188843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49871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874713" y="1788370"/>
            <a:ext cx="3224696" cy="1888433"/>
          </a:xfrm>
          <a:custGeom>
            <a:avLst/>
            <a:gdLst>
              <a:gd name="connsiteX0" fmla="*/ 0 w 3224696"/>
              <a:gd name="connsiteY0" fmla="*/ 0 h 1888433"/>
              <a:gd name="connsiteX1" fmla="*/ 3224696 w 3224696"/>
              <a:gd name="connsiteY1" fmla="*/ 0 h 1888433"/>
              <a:gd name="connsiteX2" fmla="*/ 3224696 w 3224696"/>
              <a:gd name="connsiteY2" fmla="*/ 1888433 h 1888433"/>
              <a:gd name="connsiteX3" fmla="*/ 0 w 3224696"/>
              <a:gd name="connsiteY3" fmla="*/ 1888433 h 1888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4696" h="1888433">
                <a:moveTo>
                  <a:pt x="0" y="0"/>
                </a:moveTo>
                <a:lnTo>
                  <a:pt x="3224696" y="0"/>
                </a:lnTo>
                <a:lnTo>
                  <a:pt x="3224696" y="1888433"/>
                </a:lnTo>
                <a:lnTo>
                  <a:pt x="0" y="188843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49872" name="图片占位符 15"/>
          <p:cNvSpPr>
            <a:spLocks noGrp="1"/>
          </p:cNvSpPr>
          <p:nvPr>
            <p:ph type="pic" sz="quarter" idx="11"/>
          </p:nvPr>
        </p:nvSpPr>
        <p:spPr>
          <a:xfrm>
            <a:off x="4485873" y="1788370"/>
            <a:ext cx="3224696" cy="1888433"/>
          </a:xfrm>
          <a:custGeom>
            <a:avLst/>
            <a:gdLst>
              <a:gd name="connsiteX0" fmla="*/ 0 w 3224696"/>
              <a:gd name="connsiteY0" fmla="*/ 0 h 1888433"/>
              <a:gd name="connsiteX1" fmla="*/ 3224696 w 3224696"/>
              <a:gd name="connsiteY1" fmla="*/ 0 h 1888433"/>
              <a:gd name="connsiteX2" fmla="*/ 3224696 w 3224696"/>
              <a:gd name="connsiteY2" fmla="*/ 1888433 h 1888433"/>
              <a:gd name="connsiteX3" fmla="*/ 0 w 3224696"/>
              <a:gd name="connsiteY3" fmla="*/ 1888433 h 1888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4696" h="1888433">
                <a:moveTo>
                  <a:pt x="0" y="0"/>
                </a:moveTo>
                <a:lnTo>
                  <a:pt x="3224696" y="0"/>
                </a:lnTo>
                <a:lnTo>
                  <a:pt x="3224696" y="1888433"/>
                </a:lnTo>
                <a:lnTo>
                  <a:pt x="0" y="188843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49873" name="图片占位符 16"/>
          <p:cNvSpPr>
            <a:spLocks noGrp="1"/>
          </p:cNvSpPr>
          <p:nvPr>
            <p:ph type="pic" sz="quarter" idx="12"/>
          </p:nvPr>
        </p:nvSpPr>
        <p:spPr>
          <a:xfrm>
            <a:off x="8092592" y="1799370"/>
            <a:ext cx="3224696" cy="1888433"/>
          </a:xfrm>
          <a:custGeom>
            <a:avLst/>
            <a:gdLst>
              <a:gd name="connsiteX0" fmla="*/ 0 w 3224696"/>
              <a:gd name="connsiteY0" fmla="*/ 0 h 1888433"/>
              <a:gd name="connsiteX1" fmla="*/ 3224696 w 3224696"/>
              <a:gd name="connsiteY1" fmla="*/ 0 h 1888433"/>
              <a:gd name="connsiteX2" fmla="*/ 3224696 w 3224696"/>
              <a:gd name="connsiteY2" fmla="*/ 1888433 h 1888433"/>
              <a:gd name="connsiteX3" fmla="*/ 0 w 3224696"/>
              <a:gd name="connsiteY3" fmla="*/ 1888433 h 1888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4696" h="1888433">
                <a:moveTo>
                  <a:pt x="0" y="0"/>
                </a:moveTo>
                <a:lnTo>
                  <a:pt x="3224696" y="0"/>
                </a:lnTo>
                <a:lnTo>
                  <a:pt x="3224696" y="1888433"/>
                </a:lnTo>
                <a:lnTo>
                  <a:pt x="0" y="188843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 spd="slow" advTm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863" name="Content Placeholder 2"/>
          <p:cNvSpPr>
            <a:spLocks noGrp="1"/>
          </p:cNvSpPr>
          <p:nvPr>
            <p:ph idx="1"/>
          </p:nvPr>
        </p:nvSpPr>
        <p:spPr>
          <a:xfrm>
            <a:off x="1223434" y="990600"/>
            <a:ext cx="9825567" cy="45704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1049864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1049865" name="Rectangle 4"/>
          <p:cNvSpPr>
            <a:spLocks noGrp="1"/>
          </p:cNvSpPr>
          <p:nvPr>
            <p:ph type="ftr" sz="quarter" idx="10"/>
          </p:nvPr>
        </p:nvSpPr>
        <p:spPr>
          <a:xfrm>
            <a:off x="4165601" y="6394451"/>
            <a:ext cx="6896100" cy="231775"/>
          </a:xfrm>
          <a:prstGeom prst="rect">
            <a:avLst/>
          </a:prstGeom>
        </p:spPr>
        <p:txBody>
          <a:bodyPr/>
          <a:lstStyle>
            <a:lvl1pPr eaLnBrk="1" hangingPunct="1"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49866" name="Rectangle 5"/>
          <p:cNvSpPr>
            <a:spLocks noGrp="1"/>
          </p:cNvSpPr>
          <p:nvPr>
            <p:ph type="sldNum" sz="quarter" idx="11"/>
          </p:nvPr>
        </p:nvSpPr>
        <p:spPr>
          <a:xfrm>
            <a:off x="11233150" y="6394450"/>
            <a:ext cx="958849" cy="463550"/>
          </a:xfrm>
          <a:prstGeom prst="rect">
            <a:avLst/>
          </a:prstGeom>
        </p:spPr>
        <p:txBody>
          <a:bodyPr/>
          <a:lstStyle>
            <a:lvl1pPr eaLnBrk="1" hangingPunct="1"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402691-FAED-4A3A-87DA-7EBB8400983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2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230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231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1049232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9233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9969-0E56-41F9-9BB8-FE38C29DAFC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/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897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898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989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104990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9901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9969-0E56-41F9-9BB8-FE38C29DAFC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/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9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90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90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90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104990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990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9969-0E56-41F9-9BB8-FE38C29DAFC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/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908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909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9910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911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9912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9913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1049914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9915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9969-0E56-41F9-9BB8-FE38C29DAFC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/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87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878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1049879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9880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9969-0E56-41F9-9BB8-FE38C29DAFC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/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1048618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8619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9969-0E56-41F9-9BB8-FE38C29DAFC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/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916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917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9918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</p:txBody>
      </p:sp>
      <p:sp>
        <p:nvSpPr>
          <p:cNvPr id="1049919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1049920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sp>
        <p:nvSpPr>
          <p:cNvPr id="1049921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9969-0E56-41F9-9BB8-FE38C29DAFC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/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886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887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1049888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9889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1049890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9891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9969-0E56-41F9-9BB8-FE38C29DAFC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0"/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7" Type="http://schemas.openxmlformats.org/officeDocument/2006/relationships/image" Target="../media/image6.png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9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90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1048591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859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79969-0E56-41F9-9BB8-FE38C29DAFC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 advTm="0"/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图片 1"/>
          <p:cNvPicPr>
            <a:picLocks noChangeAspect="1"/>
          </p:cNvPicPr>
          <p:nvPr userDrawn="1"/>
        </p:nvPicPr>
        <p:blipFill rotWithShape="1">
          <a:blip r:embed="rId7"/>
          <a:srcRect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transition spd="slow" advTm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9.png"/><Relationship Id="rId6" Type="http://schemas.openxmlformats.org/officeDocument/2006/relationships/tags" Target="../tags/tag3.xml"/><Relationship Id="rId5" Type="http://schemas.openxmlformats.org/officeDocument/2006/relationships/hyperlink" Target="http://lib.hntou.edu.cn/" TargetMode="External"/><Relationship Id="rId4" Type="http://schemas.openxmlformats.org/officeDocument/2006/relationships/image" Target="../media/image8.jpeg"/><Relationship Id="rId3" Type="http://schemas.openxmlformats.org/officeDocument/2006/relationships/tags" Target="../tags/tag2.xml"/><Relationship Id="rId2" Type="http://schemas.openxmlformats.org/officeDocument/2006/relationships/image" Target="../media/image7.jpe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tags" Target="../tags/tag31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png"/><Relationship Id="rId8" Type="http://schemas.openxmlformats.org/officeDocument/2006/relationships/image" Target="../media/image41.jpeg"/><Relationship Id="rId7" Type="http://schemas.openxmlformats.org/officeDocument/2006/relationships/tags" Target="../tags/tag36.xml"/><Relationship Id="rId6" Type="http://schemas.openxmlformats.org/officeDocument/2006/relationships/image" Target="../media/image40.jpeg"/><Relationship Id="rId5" Type="http://schemas.openxmlformats.org/officeDocument/2006/relationships/tags" Target="../tags/tag35.xml"/><Relationship Id="rId4" Type="http://schemas.openxmlformats.org/officeDocument/2006/relationships/image" Target="../media/image39.jpeg"/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44.png"/><Relationship Id="rId10" Type="http://schemas.openxmlformats.org/officeDocument/2006/relationships/image" Target="../media/image43.png"/><Relationship Id="rId1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0.jpeg"/><Relationship Id="rId8" Type="http://schemas.openxmlformats.org/officeDocument/2006/relationships/image" Target="../media/image49.jpeg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3" Type="http://schemas.openxmlformats.org/officeDocument/2006/relationships/tags" Target="../tags/tag37.xml"/><Relationship Id="rId2" Type="http://schemas.openxmlformats.org/officeDocument/2006/relationships/image" Target="../media/image46.jpeg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40.xml"/><Relationship Id="rId1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image" Target="../media/image52.jpeg"/><Relationship Id="rId2" Type="http://schemas.openxmlformats.org/officeDocument/2006/relationships/tags" Target="../tags/tag47.xml"/><Relationship Id="rId1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image" Target="../media/image54.png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1" Type="http://schemas.openxmlformats.org/officeDocument/2006/relationships/notesSlide" Target="../notesSlides/notesSlide14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58.xml"/><Relationship Id="rId3" Type="http://schemas.openxmlformats.org/officeDocument/2006/relationships/image" Target="../media/image56.png"/><Relationship Id="rId2" Type="http://schemas.openxmlformats.org/officeDocument/2006/relationships/tags" Target="../tags/tag57.xml"/><Relationship Id="rId1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63.xml"/><Relationship Id="rId5" Type="http://schemas.openxmlformats.org/officeDocument/2006/relationships/image" Target="../media/image60.png"/><Relationship Id="rId4" Type="http://schemas.openxmlformats.org/officeDocument/2006/relationships/tags" Target="../tags/tag62.xml"/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tags" Target="../tags/tag61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image" Target="../media/image62.png"/><Relationship Id="rId3" Type="http://schemas.openxmlformats.org/officeDocument/2006/relationships/tags" Target="../tags/tag65.xml"/><Relationship Id="rId2" Type="http://schemas.openxmlformats.org/officeDocument/2006/relationships/image" Target="../media/image61.png"/><Relationship Id="rId17" Type="http://schemas.openxmlformats.org/officeDocument/2006/relationships/comments" Target="../comments/comment1.xml"/><Relationship Id="rId16" Type="http://schemas.openxmlformats.org/officeDocument/2006/relationships/notesSlide" Target="../notesSlides/notesSlide15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tags" Target="../tags/tag6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6.xml"/><Relationship Id="rId1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64.png"/><Relationship Id="rId2" Type="http://schemas.openxmlformats.org/officeDocument/2006/relationships/tags" Target="../tags/tag77.xml"/><Relationship Id="rId1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78.xml"/><Relationship Id="rId1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79.xml"/><Relationship Id="rId1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tags" Target="../tags/tag6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tags" Target="../tags/tag87.xml"/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90.xml"/><Relationship Id="rId11" Type="http://schemas.openxmlformats.org/officeDocument/2006/relationships/image" Target="../media/image67.png"/><Relationship Id="rId10" Type="http://schemas.openxmlformats.org/officeDocument/2006/relationships/tags" Target="../tags/tag89.xml"/><Relationship Id="rId1" Type="http://schemas.openxmlformats.org/officeDocument/2006/relationships/tags" Target="../tags/tag80.xml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92.xml"/><Relationship Id="rId3" Type="http://schemas.openxmlformats.org/officeDocument/2006/relationships/image" Target="../media/image69.png"/><Relationship Id="rId2" Type="http://schemas.openxmlformats.org/officeDocument/2006/relationships/tags" Target="../tags/tag91.xml"/><Relationship Id="rId1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93.xml"/><Relationship Id="rId2" Type="http://schemas.openxmlformats.org/officeDocument/2006/relationships/image" Target="../media/image71.png"/><Relationship Id="rId1" Type="http://schemas.openxmlformats.org/officeDocument/2006/relationships/image" Target="../media/image70.jpe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jpeg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image" Target="../media/image73.png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5" Type="http://schemas.openxmlformats.org/officeDocument/2006/relationships/notesSlide" Target="../notesSlides/notesSlide20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103.xml"/><Relationship Id="rId12" Type="http://schemas.openxmlformats.org/officeDocument/2006/relationships/tags" Target="../tags/tag102.xml"/><Relationship Id="rId11" Type="http://schemas.openxmlformats.org/officeDocument/2006/relationships/tags" Target="../tags/tag101.xml"/><Relationship Id="rId10" Type="http://schemas.openxmlformats.org/officeDocument/2006/relationships/tags" Target="../tags/tag100.xml"/><Relationship Id="rId1" Type="http://schemas.openxmlformats.org/officeDocument/2006/relationships/image" Target="../media/image72.jpeg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76.png"/><Relationship Id="rId7" Type="http://schemas.openxmlformats.org/officeDocument/2006/relationships/tags" Target="../tags/tag107.xml"/><Relationship Id="rId6" Type="http://schemas.openxmlformats.org/officeDocument/2006/relationships/image" Target="../media/image75.png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3" Type="http://schemas.openxmlformats.org/officeDocument/2006/relationships/hyperlink" Target="http://www.yjsexam.com/" TargetMode="External"/><Relationship Id="rId2" Type="http://schemas.openxmlformats.org/officeDocument/2006/relationships/hyperlink" Target="http://www.qdexam.com/" TargetMode="External"/><Relationship Id="rId1" Type="http://schemas.openxmlformats.org/officeDocument/2006/relationships/tags" Target="../tags/tag104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113.xml"/><Relationship Id="rId8" Type="http://schemas.openxmlformats.org/officeDocument/2006/relationships/tags" Target="../tags/tag112.xml"/><Relationship Id="rId7" Type="http://schemas.openxmlformats.org/officeDocument/2006/relationships/image" Target="../media/image79.jpeg"/><Relationship Id="rId6" Type="http://schemas.openxmlformats.org/officeDocument/2006/relationships/tags" Target="../tags/tag111.xml"/><Relationship Id="rId5" Type="http://schemas.openxmlformats.org/officeDocument/2006/relationships/image" Target="../media/image78.jpeg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image" Target="../media/image77.png"/><Relationship Id="rId16" Type="http://schemas.openxmlformats.org/officeDocument/2006/relationships/notesSlide" Target="../notesSlides/notesSlide21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118.xml"/><Relationship Id="rId13" Type="http://schemas.openxmlformats.org/officeDocument/2006/relationships/tags" Target="../tags/tag117.xml"/><Relationship Id="rId12" Type="http://schemas.openxmlformats.org/officeDocument/2006/relationships/tags" Target="../tags/tag116.xml"/><Relationship Id="rId11" Type="http://schemas.openxmlformats.org/officeDocument/2006/relationships/tags" Target="../tags/tag115.xml"/><Relationship Id="rId10" Type="http://schemas.openxmlformats.org/officeDocument/2006/relationships/tags" Target="../tags/tag114.xml"/><Relationship Id="rId1" Type="http://schemas.openxmlformats.org/officeDocument/2006/relationships/tags" Target="../tags/tag108.xml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21.xml"/><Relationship Id="rId4" Type="http://schemas.openxmlformats.org/officeDocument/2006/relationships/image" Target="../media/image81.jpeg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image" Target="../media/image80.jpe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image" Target="../media/image83.jpeg"/><Relationship Id="rId4" Type="http://schemas.openxmlformats.org/officeDocument/2006/relationships/tags" Target="../tags/tag123.xml"/><Relationship Id="rId3" Type="http://schemas.openxmlformats.org/officeDocument/2006/relationships/image" Target="../media/image82.jpeg"/><Relationship Id="rId2" Type="http://schemas.openxmlformats.org/officeDocument/2006/relationships/hyperlink" Target="http://lib.hntou.edu.cn/" TargetMode="Externa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130.xml"/><Relationship Id="rId14" Type="http://schemas.openxmlformats.org/officeDocument/2006/relationships/image" Target="../media/image86.jpeg"/><Relationship Id="rId13" Type="http://schemas.openxmlformats.org/officeDocument/2006/relationships/image" Target="../media/image85.jpeg"/><Relationship Id="rId12" Type="http://schemas.openxmlformats.org/officeDocument/2006/relationships/tags" Target="../tags/tag129.xml"/><Relationship Id="rId11" Type="http://schemas.openxmlformats.org/officeDocument/2006/relationships/image" Target="../media/image84.jpeg"/><Relationship Id="rId10" Type="http://schemas.openxmlformats.org/officeDocument/2006/relationships/tags" Target="../tags/tag128.xml"/><Relationship Id="rId1" Type="http://schemas.openxmlformats.org/officeDocument/2006/relationships/tags" Target="../tags/tag12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6.webp"/><Relationship Id="rId5" Type="http://schemas.openxmlformats.org/officeDocument/2006/relationships/image" Target="../media/image15.webp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1.png"/><Relationship Id="rId7" Type="http://schemas.openxmlformats.org/officeDocument/2006/relationships/image" Target="../media/image20.jpeg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hyperlink" Target="https://hd.yjsexam.com:6612/libraryGuide/guide/hnrdhyxy" TargetMode="Externa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5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5.jpeg"/><Relationship Id="rId7" Type="http://schemas.openxmlformats.org/officeDocument/2006/relationships/image" Target="../media/image24.jpeg"/><Relationship Id="rId6" Type="http://schemas.openxmlformats.org/officeDocument/2006/relationships/image" Target="../media/image23.png"/><Relationship Id="rId5" Type="http://schemas.openxmlformats.org/officeDocument/2006/relationships/tags" Target="../tags/tag11.xml"/><Relationship Id="rId4" Type="http://schemas.openxmlformats.org/officeDocument/2006/relationships/image" Target="../media/image22.png"/><Relationship Id="rId3" Type="http://schemas.openxmlformats.org/officeDocument/2006/relationships/tags" Target="../tags/tag10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6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image" Target="../media/image27.png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image" Target="../media/image26.png"/><Relationship Id="rId20" Type="http://schemas.openxmlformats.org/officeDocument/2006/relationships/notesSlide" Target="../notesSlides/notesSlide7.xml"/><Relationship Id="rId2" Type="http://schemas.openxmlformats.org/officeDocument/2006/relationships/image" Target="../media/image10.png"/><Relationship Id="rId19" Type="http://schemas.openxmlformats.org/officeDocument/2006/relationships/slideLayout" Target="../slideLayouts/slideLayout12.xml"/><Relationship Id="rId18" Type="http://schemas.openxmlformats.org/officeDocument/2006/relationships/tags" Target="../tags/tag23.xml"/><Relationship Id="rId17" Type="http://schemas.openxmlformats.org/officeDocument/2006/relationships/image" Target="../media/image30.png"/><Relationship Id="rId16" Type="http://schemas.openxmlformats.org/officeDocument/2006/relationships/tags" Target="../tags/tag22.xml"/><Relationship Id="rId15" Type="http://schemas.openxmlformats.org/officeDocument/2006/relationships/tags" Target="../tags/tag21.xml"/><Relationship Id="rId14" Type="http://schemas.openxmlformats.org/officeDocument/2006/relationships/tags" Target="../tags/tag20.xml"/><Relationship Id="rId13" Type="http://schemas.openxmlformats.org/officeDocument/2006/relationships/tags" Target="../tags/tag19.xml"/><Relationship Id="rId12" Type="http://schemas.openxmlformats.org/officeDocument/2006/relationships/image" Target="../media/image29.png"/><Relationship Id="rId11" Type="http://schemas.openxmlformats.org/officeDocument/2006/relationships/tags" Target="../tags/tag18.xml"/><Relationship Id="rId10" Type="http://schemas.openxmlformats.org/officeDocument/2006/relationships/tags" Target="../tags/tag17.xml"/><Relationship Id="rId1" Type="http://schemas.openxmlformats.org/officeDocument/2006/relationships/tags" Target="../tags/tag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tags" Target="../tags/tag30.xml"/><Relationship Id="rId7" Type="http://schemas.openxmlformats.org/officeDocument/2006/relationships/image" Target="../media/image32.png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1" Type="http://schemas.openxmlformats.org/officeDocument/2006/relationships/notesSlide" Target="../notesSlides/notesSlide8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 bwMode="auto">
          <a:xfrm>
            <a:off x="21912" y="944306"/>
            <a:ext cx="12191202" cy="474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5" name="Picture 2" descr="E:\学校图标\W020190611419584814335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1186160" y="116205"/>
            <a:ext cx="783590" cy="695960"/>
          </a:xfrm>
          <a:prstGeom prst="rect">
            <a:avLst/>
          </a:prstGeom>
          <a:noFill/>
        </p:spPr>
      </p:pic>
      <p:sp>
        <p:nvSpPr>
          <p:cNvPr id="1048584" name="Text Box 3"/>
          <p:cNvSpPr txBox="1"/>
          <p:nvPr/>
        </p:nvSpPr>
        <p:spPr bwMode="auto">
          <a:xfrm>
            <a:off x="2670133" y="5820219"/>
            <a:ext cx="6682012" cy="6565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kumimoji="1" lang="en-US" altLang="zh-CN" sz="1600" b="1" dirty="0">
                <a:latin typeface="微软雅黑" panose="020B0503020204020204" charset="-122"/>
              </a:rPr>
              <a:t>    </a:t>
            </a:r>
            <a:r>
              <a:rPr kumimoji="1" lang="en-US" altLang="zh-CN" sz="1600" b="1" dirty="0">
                <a:solidFill>
                  <a:srgbClr val="0070C0"/>
                </a:solidFill>
                <a:latin typeface="微软雅黑" panose="020B0503020204020204" charset="-122"/>
              </a:rPr>
              <a:t> </a:t>
            </a:r>
            <a:r>
              <a:rPr kumimoji="1" lang="zh-CN" altLang="en-US" sz="1600" b="1" dirty="0">
                <a:solidFill>
                  <a:srgbClr val="0070C0"/>
                </a:solidFill>
                <a:latin typeface="微软雅黑" panose="020B0503020204020204" charset="-122"/>
              </a:rPr>
              <a:t>海南热带海洋学院图书</a:t>
            </a:r>
            <a:r>
              <a:rPr kumimoji="1" lang="zh-CN" altLang="en-US" sz="1600" b="1" dirty="0">
                <a:solidFill>
                  <a:srgbClr val="0070C0"/>
                </a:solidFill>
                <a:latin typeface="微软雅黑" panose="020B0503020204020204" charset="-122"/>
                <a:sym typeface="+mn-ea"/>
              </a:rPr>
              <a:t>馆</a:t>
            </a:r>
            <a:endParaRPr kumimoji="1" lang="en-US" altLang="zh-CN" sz="1600" b="1" dirty="0">
              <a:latin typeface="微软雅黑" panose="020B0503020204020204" charset="-122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kumimoji="1" lang="en-US" altLang="zh-CN" sz="1600" dirty="0">
                <a:latin typeface="微软雅黑" panose="020B0503020204020204" charset="-122"/>
              </a:rPr>
              <a:t>     </a:t>
            </a:r>
            <a:r>
              <a:rPr kumimoji="1" lang="en-US" altLang="zh-CN" sz="1600" dirty="0">
                <a:latin typeface="微软雅黑" panose="020B0503020204020204" charset="-122"/>
                <a:hlinkClick r:id="rId5"/>
              </a:rPr>
              <a:t>http://lib.hntou.edu.cn</a:t>
            </a:r>
            <a:endParaRPr kumimoji="1" lang="en-US" altLang="zh-CN" sz="1600" dirty="0">
              <a:latin typeface="微软雅黑" panose="020B0503020204020204" charset="-122"/>
            </a:endParaRPr>
          </a:p>
        </p:txBody>
      </p:sp>
      <p:sp>
        <p:nvSpPr>
          <p:cNvPr id="2" name="矩形 0"/>
          <p:cNvSpPr/>
          <p:nvPr/>
        </p:nvSpPr>
        <p:spPr>
          <a:xfrm>
            <a:off x="3406140" y="1368425"/>
            <a:ext cx="5379720" cy="148209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4200" b="1" dirty="0"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海南热带海洋学院图书馆</a:t>
            </a:r>
            <a:endParaRPr lang="zh-CN" altLang="en-US" sz="4200" b="1" dirty="0"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CN" altLang="en-US" sz="4200" b="1" dirty="0"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新生入馆教育指南</a:t>
            </a:r>
            <a:endParaRPr lang="zh-CN" altLang="en-US" sz="4200" b="1" dirty="0"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97160" name="Picture 4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5474970" y="4285615"/>
            <a:ext cx="1073150" cy="108140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slow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24" name="矩形 1"/>
          <p:cNvSpPr/>
          <p:nvPr>
            <p:custDataLst>
              <p:tags r:id="rId1"/>
            </p:custDataLst>
          </p:nvPr>
        </p:nvSpPr>
        <p:spPr>
          <a:xfrm>
            <a:off x="75565" y="949325"/>
            <a:ext cx="12044680" cy="5330190"/>
          </a:xfrm>
          <a:prstGeom prst="rect">
            <a:avLst/>
          </a:prstGeom>
          <a:solidFill>
            <a:srgbClr val="3760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ts val="2800"/>
              </a:lnSpc>
              <a:buFont typeface="Wingdings" panose="05000000000000000000" pitchFamily="2" charset="2"/>
              <a:buNone/>
            </a:pPr>
            <a:endParaRPr lang="zh-CN" altLang="en-US" dirty="0"/>
          </a:p>
        </p:txBody>
      </p:sp>
      <p:sp>
        <p:nvSpPr>
          <p:cNvPr id="1048691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pic>
        <p:nvPicPr>
          <p:cNvPr id="209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650" y="1763395"/>
            <a:ext cx="5461000" cy="438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5195" y="1771015"/>
            <a:ext cx="5829935" cy="43827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92" name="矩形 2"/>
          <p:cNvSpPr/>
          <p:nvPr/>
        </p:nvSpPr>
        <p:spPr>
          <a:xfrm>
            <a:off x="470535" y="981710"/>
            <a:ext cx="1131443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海南热带海洋学院三亚校区图书馆也是</a:t>
            </a:r>
            <a:r>
              <a:rPr lang="zh-CN" altLang="en-US" sz="1600" b="1" dirty="0">
                <a:solidFill>
                  <a:srgbClr val="FF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三亚市第二图书馆</a:t>
            </a:r>
            <a:r>
              <a:rPr lang="zh-CN" altLang="en-US" sz="1600" b="1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 ，是学校最具有标志性的建筑之</a:t>
            </a:r>
            <a:r>
              <a:rPr lang="en-US" altLang="zh-CN" sz="1600" b="1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—</a:t>
            </a:r>
            <a:r>
              <a:rPr lang="zh-CN" altLang="en-US" sz="1600" b="1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，在纪念中国改革开放</a:t>
            </a:r>
            <a:r>
              <a:rPr lang="en-US" altLang="zh-CN" sz="1600" b="1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40</a:t>
            </a:r>
            <a:r>
              <a:rPr lang="zh-CN" altLang="en-US" sz="1600" b="1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周年海南建省</a:t>
            </a:r>
            <a:r>
              <a:rPr lang="en-US" altLang="zh-CN" sz="1600" b="1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30</a:t>
            </a:r>
            <a:r>
              <a:rPr lang="zh-CN" altLang="en-US" sz="1600" b="1" dirty="0">
                <a:solidFill>
                  <a:schemeClr val="bg1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周年建筑文化系列评选为</a:t>
            </a:r>
            <a:r>
              <a:rPr lang="zh-CN" altLang="en-US" sz="1600" b="1" dirty="0">
                <a:solidFill>
                  <a:srgbClr val="FF0000"/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</a:rPr>
              <a:t>“海南十大最美校园建筑” 。</a:t>
            </a:r>
            <a:endParaRPr lang="zh-CN" altLang="en-US" sz="1600" b="1" dirty="0">
              <a:solidFill>
                <a:srgbClr val="FF0000"/>
              </a:solidFill>
              <a:latin typeface="方正小标宋简体" panose="02000000000000000000" charset="-122"/>
              <a:ea typeface="方正小标宋简体" panose="02000000000000000000" charset="-122"/>
              <a:cs typeface="方正小标宋简体" panose="02000000000000000000" charset="-122"/>
            </a:endParaRPr>
          </a:p>
        </p:txBody>
      </p:sp>
      <p:grpSp>
        <p:nvGrpSpPr>
          <p:cNvPr id="133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34" name="直接连接符 6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693" name="矩形 7"/>
            <p:cNvSpPr/>
            <p:nvPr/>
          </p:nvSpPr>
          <p:spPr>
            <a:xfrm>
              <a:off x="1331640" y="255120"/>
              <a:ext cx="2194561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图书馆概况与馆藏</a:t>
              </a:r>
              <a:endParaRPr lang="zh-CN" altLang="en-US" sz="2700" b="1" kern="0" dirty="0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34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8694" name="圆角矩形 10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695" name="圆角矩形 11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696" name="圆角矩形 12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697" name="圆角矩形 13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698" name="圆角矩形 14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699" name="文本框 4"/>
              <p:cNvSpPr txBox="1"/>
              <p:nvPr/>
            </p:nvSpPr>
            <p:spPr>
              <a:xfrm>
                <a:off x="1155568" y="680648"/>
                <a:ext cx="815027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一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8700" name="矩形 9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8701" name="TextBox 4"/>
          <p:cNvSpPr txBox="1"/>
          <p:nvPr/>
        </p:nvSpPr>
        <p:spPr bwMode="auto">
          <a:xfrm>
            <a:off x="6832713" y="422970"/>
            <a:ext cx="3577373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algn="r" defTabSz="1866900">
              <a:lnSpc>
                <a:spcPct val="90000"/>
              </a:lnSpc>
              <a:spcAft>
                <a:spcPct val="35000"/>
              </a:spcAft>
            </a:pPr>
            <a:r>
              <a:rPr lang="en-US" altLang="zh-CN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1.1</a:t>
            </a:r>
            <a:r>
              <a:rPr lang="zh-CN" altLang="en-US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、图书馆概况（二）</a:t>
            </a:r>
            <a:endParaRPr lang="zh-CN" altLang="en-US" sz="2400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spd="slow" advTm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矩形 121"/>
          <p:cNvSpPr/>
          <p:nvPr/>
        </p:nvSpPr>
        <p:spPr>
          <a:xfrm>
            <a:off x="10642600" y="4943475"/>
            <a:ext cx="1439545" cy="860425"/>
          </a:xfrm>
          <a:prstGeom prst="rect">
            <a:avLst/>
          </a:prstGeom>
          <a:solidFill>
            <a:srgbClr val="376092"/>
          </a:solidFill>
        </p:spPr>
        <p:txBody>
          <a:bodyPr wrap="square">
            <a:spAutoFit/>
          </a:bodyPr>
          <a:lstStyle/>
          <a:p>
            <a:r>
              <a:rPr lang="zh-CN" altLang="en-US" sz="1000" b="1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服务：</a:t>
            </a:r>
            <a:r>
              <a:rPr lang="zh-CN" altLang="en-US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组织建设图书馆自动化、数字化、网络化工作；对图书馆系统运行提供技术支撑和保障。</a:t>
            </a:r>
            <a:endParaRPr lang="en-US" altLang="zh-CN" sz="10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38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35" name="直接连接符 73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11" name="矩形 74"/>
            <p:cNvSpPr/>
            <p:nvPr/>
          </p:nvSpPr>
          <p:spPr>
            <a:xfrm>
              <a:off x="1331640" y="255120"/>
              <a:ext cx="2194561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图书馆概况与馆藏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39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8712" name="圆角矩形 77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13" name="圆角矩形 78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14" name="圆角矩形 79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15" name="圆角矩形 80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16" name="圆角矩形 81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17" name="文本框 4"/>
              <p:cNvSpPr txBox="1"/>
              <p:nvPr/>
            </p:nvSpPr>
            <p:spPr>
              <a:xfrm>
                <a:off x="1155568" y="680648"/>
                <a:ext cx="815027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一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8718" name="矩形 76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8719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23299"/>
            <a:ext cx="4114800" cy="365125"/>
          </a:xfrm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graphicFrame>
        <p:nvGraphicFramePr>
          <p:cNvPr id="4194304" name="图示 119"/>
          <p:cNvGraphicFramePr/>
          <p:nvPr/>
        </p:nvGraphicFramePr>
        <p:xfrm>
          <a:off x="356488" y="877608"/>
          <a:ext cx="11622405" cy="3854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1048720" name="TextBox 4"/>
          <p:cNvSpPr txBox="1"/>
          <p:nvPr/>
        </p:nvSpPr>
        <p:spPr bwMode="auto">
          <a:xfrm>
            <a:off x="6695658" y="407389"/>
            <a:ext cx="240422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SzPct val="80000"/>
              <a:buFont typeface="Wingdings" panose="05000000000000000000" pitchFamily="2" charset="2"/>
              <a:buNone/>
            </a:pPr>
            <a:r>
              <a:rPr lang="en-US" altLang="zh-CN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1.2</a:t>
            </a:r>
            <a:r>
              <a:rPr lang="zh-CN" altLang="en-US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、组织架构</a:t>
            </a:r>
            <a:endParaRPr lang="zh-CN" altLang="en-US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8721" name="Text Box 142"/>
          <p:cNvSpPr txBox="1"/>
          <p:nvPr/>
        </p:nvSpPr>
        <p:spPr bwMode="auto">
          <a:xfrm>
            <a:off x="276597" y="4886983"/>
            <a:ext cx="1546845" cy="1086689"/>
          </a:xfrm>
          <a:prstGeom prst="rect">
            <a:avLst/>
          </a:prstGeom>
          <a:solidFill>
            <a:srgbClr val="376092"/>
          </a:solidFill>
          <a:ln w="9525">
            <a:solidFill>
              <a:srgbClr val="FFFFFF"/>
            </a:solidFill>
            <a:miter lim="800000"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TEL</a:t>
            </a:r>
            <a:r>
              <a:rPr lang="zh-CN" altLang="en-US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：</a:t>
            </a:r>
            <a:r>
              <a:rPr lang="en-US" altLang="zh-CN" sz="140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88651831</a:t>
            </a:r>
            <a:endParaRPr lang="en-US" altLang="zh-CN" sz="1400" dirty="0">
              <a:solidFill>
                <a:schemeClr val="bg1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n-US" altLang="zh-CN" sz="1400" dirty="0">
              <a:solidFill>
                <a:srgbClr val="376092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  </a:t>
            </a:r>
            <a:r>
              <a:rPr lang="zh-CN" altLang="en-US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门牌号</a:t>
            </a:r>
            <a:r>
              <a:rPr lang="en-US" altLang="zh-CN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1203</a:t>
            </a:r>
            <a:endParaRPr lang="en-US" altLang="zh-CN" sz="1400" dirty="0">
              <a:solidFill>
                <a:srgbClr val="F0B928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</p:txBody>
      </p:sp>
      <p:sp>
        <p:nvSpPr>
          <p:cNvPr id="1048722" name="Text Box 142"/>
          <p:cNvSpPr txBox="1"/>
          <p:nvPr/>
        </p:nvSpPr>
        <p:spPr bwMode="auto">
          <a:xfrm>
            <a:off x="1993390" y="4907180"/>
            <a:ext cx="1546845" cy="1086689"/>
          </a:xfrm>
          <a:prstGeom prst="rect">
            <a:avLst/>
          </a:prstGeom>
          <a:solidFill>
            <a:srgbClr val="376092"/>
          </a:solidFill>
          <a:ln w="9525">
            <a:solidFill>
              <a:srgbClr val="FFFFFF"/>
            </a:solidFill>
            <a:miter lim="800000"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n-US" altLang="zh-CN" sz="1400" dirty="0">
              <a:solidFill>
                <a:srgbClr val="F0B928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TEL</a:t>
            </a:r>
            <a:r>
              <a:rPr lang="zh-CN" altLang="en-US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：</a:t>
            </a:r>
            <a:r>
              <a:rPr lang="en-US" altLang="zh-CN" sz="140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88657521</a:t>
            </a:r>
            <a:endParaRPr lang="en-US" altLang="zh-CN" sz="1400" dirty="0">
              <a:solidFill>
                <a:srgbClr val="376092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门牌号</a:t>
            </a:r>
            <a:r>
              <a:rPr lang="en-US" altLang="zh-CN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1202</a:t>
            </a:r>
            <a:endParaRPr lang="en-US" altLang="zh-CN" sz="1400" dirty="0">
              <a:solidFill>
                <a:srgbClr val="F0B928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  <a:sym typeface="+mn-ea"/>
              </a:rPr>
              <a:t>TEL</a:t>
            </a:r>
            <a:r>
              <a:rPr lang="zh-CN" altLang="en-US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  <a:sym typeface="+mn-ea"/>
              </a:rPr>
              <a:t>：</a:t>
            </a:r>
            <a:r>
              <a:rPr lang="en-US" altLang="zh-CN" sz="140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  <a:sym typeface="+mn-ea"/>
              </a:rPr>
              <a:t>88651683</a:t>
            </a:r>
            <a:r>
              <a:rPr lang="en-US" altLang="zh-CN" sz="1400" dirty="0">
                <a:solidFill>
                  <a:srgbClr val="9E0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
</a:t>
            </a:r>
            <a:r>
              <a:rPr lang="en-US" altLang="zh-CN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门牌号1204</a:t>
            </a:r>
            <a:endParaRPr lang="zh-CN" altLang="en-US" sz="1400" dirty="0">
              <a:solidFill>
                <a:srgbClr val="9E0000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400" dirty="0">
              <a:solidFill>
                <a:srgbClr val="376092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</p:txBody>
      </p:sp>
      <p:sp>
        <p:nvSpPr>
          <p:cNvPr id="1048723" name="Text Box 142"/>
          <p:cNvSpPr txBox="1"/>
          <p:nvPr/>
        </p:nvSpPr>
        <p:spPr bwMode="auto">
          <a:xfrm>
            <a:off x="3701005" y="4918198"/>
            <a:ext cx="1546845" cy="1086689"/>
          </a:xfrm>
          <a:prstGeom prst="rect">
            <a:avLst/>
          </a:prstGeom>
          <a:solidFill>
            <a:srgbClr val="376092"/>
          </a:solidFill>
          <a:ln w="9525">
            <a:solidFill>
              <a:srgbClr val="FFFFFF"/>
            </a:solidFill>
            <a:miter lim="800000"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TEL</a:t>
            </a:r>
            <a:r>
              <a:rPr lang="zh-CN" altLang="en-US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：</a:t>
            </a:r>
            <a:r>
              <a:rPr lang="en-US" altLang="zh-CN" sz="140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88651802</a:t>
            </a:r>
            <a:endParaRPr lang="en-US" altLang="zh-CN" sz="1400" dirty="0">
              <a:solidFill>
                <a:schemeClr val="bg1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400" dirty="0">
              <a:solidFill>
                <a:srgbClr val="F0B928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门牌号</a:t>
            </a:r>
            <a:r>
              <a:rPr lang="en-US" altLang="zh-CN" sz="1400" dirty="0">
                <a:solidFill>
                  <a:srgbClr val="F0B928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1205</a:t>
            </a:r>
            <a:endParaRPr lang="zh-CN" altLang="en-US" sz="1400" dirty="0">
              <a:solidFill>
                <a:srgbClr val="9E0000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400" dirty="0">
              <a:solidFill>
                <a:srgbClr val="376092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</p:txBody>
      </p:sp>
      <p:sp>
        <p:nvSpPr>
          <p:cNvPr id="1048724" name="Text Box 142"/>
          <p:cNvSpPr txBox="1"/>
          <p:nvPr/>
        </p:nvSpPr>
        <p:spPr bwMode="auto">
          <a:xfrm>
            <a:off x="5485960" y="4903371"/>
            <a:ext cx="1546845" cy="1086689"/>
          </a:xfrm>
          <a:prstGeom prst="rect">
            <a:avLst/>
          </a:prstGeom>
          <a:solidFill>
            <a:srgbClr val="376092"/>
          </a:solidFill>
          <a:ln w="9525">
            <a:solidFill>
              <a:srgbClr val="FFFFFF"/>
            </a:solidFill>
            <a:miter lim="800000"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TEL</a:t>
            </a:r>
            <a:r>
              <a:rPr lang="zh-CN" altLang="en-US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：</a:t>
            </a:r>
            <a:r>
              <a:rPr lang="en-US" altLang="zh-CN" sz="140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88651679</a:t>
            </a:r>
            <a:endParaRPr lang="en-US" altLang="zh-CN" sz="1400" dirty="0">
              <a:solidFill>
                <a:schemeClr val="bg1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n-US" altLang="zh-CN" sz="1400" dirty="0">
              <a:solidFill>
                <a:srgbClr val="376092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 </a:t>
            </a:r>
            <a:r>
              <a:rPr lang="zh-CN" altLang="en-US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门牌号</a:t>
            </a:r>
            <a:r>
              <a:rPr lang="en-US" altLang="zh-CN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802-805</a:t>
            </a:r>
            <a:endParaRPr lang="zh-CN" altLang="en-US" sz="1400" dirty="0">
              <a:solidFill>
                <a:srgbClr val="FFC000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400" dirty="0">
              <a:solidFill>
                <a:srgbClr val="FFC000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</p:txBody>
      </p:sp>
      <p:sp>
        <p:nvSpPr>
          <p:cNvPr id="1048725" name="Text Box 142"/>
          <p:cNvSpPr txBox="1"/>
          <p:nvPr/>
        </p:nvSpPr>
        <p:spPr bwMode="auto">
          <a:xfrm>
            <a:off x="7270469" y="4940231"/>
            <a:ext cx="1546845" cy="1086689"/>
          </a:xfrm>
          <a:prstGeom prst="rect">
            <a:avLst/>
          </a:prstGeom>
          <a:solidFill>
            <a:srgbClr val="376092"/>
          </a:solidFill>
          <a:ln w="9525">
            <a:solidFill>
              <a:srgbClr val="FFFFFF"/>
            </a:solidFill>
            <a:miter lim="800000"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TEL</a:t>
            </a:r>
            <a:r>
              <a:rPr lang="zh-CN" altLang="en-US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：</a:t>
            </a:r>
            <a:r>
              <a:rPr lang="en-US" altLang="zh-CN" sz="140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88651805</a:t>
            </a:r>
            <a:endParaRPr lang="en-US" altLang="zh-CN" sz="1400" dirty="0">
              <a:solidFill>
                <a:schemeClr val="bg1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n-US" altLang="zh-CN" sz="1400" dirty="0">
              <a:solidFill>
                <a:srgbClr val="FFC000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   </a:t>
            </a:r>
            <a:r>
              <a:rPr lang="zh-CN" altLang="en-US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门牌号</a:t>
            </a:r>
            <a:r>
              <a:rPr lang="en-US" altLang="zh-CN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101</a:t>
            </a:r>
            <a:endParaRPr lang="zh-CN" altLang="en-US" sz="1400" dirty="0">
              <a:solidFill>
                <a:srgbClr val="FFC000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400" dirty="0">
              <a:solidFill>
                <a:srgbClr val="FFC000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</p:txBody>
      </p:sp>
      <p:sp>
        <p:nvSpPr>
          <p:cNvPr id="1048726" name="Text Box 142"/>
          <p:cNvSpPr txBox="1"/>
          <p:nvPr/>
        </p:nvSpPr>
        <p:spPr bwMode="auto">
          <a:xfrm>
            <a:off x="8943195" y="4938395"/>
            <a:ext cx="1546845" cy="1086689"/>
          </a:xfrm>
          <a:prstGeom prst="rect">
            <a:avLst/>
          </a:prstGeom>
          <a:solidFill>
            <a:srgbClr val="376092"/>
          </a:solidFill>
          <a:ln w="9525">
            <a:solidFill>
              <a:srgbClr val="FFFFFF"/>
            </a:solidFill>
            <a:miter lim="800000"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TEL</a:t>
            </a:r>
            <a:r>
              <a:rPr lang="zh-CN" altLang="en-US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：</a:t>
            </a:r>
            <a:r>
              <a:rPr lang="en-US" altLang="zh-CN" sz="140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88651806</a:t>
            </a:r>
            <a:endParaRPr lang="en-US" altLang="zh-CN" sz="1400" dirty="0">
              <a:solidFill>
                <a:schemeClr val="bg1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n-US" altLang="zh-CN" sz="1400" dirty="0">
              <a:solidFill>
                <a:srgbClr val="FFC000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  </a:t>
            </a:r>
            <a:r>
              <a:rPr lang="zh-CN" altLang="en-US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门牌号</a:t>
            </a:r>
            <a:r>
              <a:rPr lang="en-US" altLang="zh-CN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203</a:t>
            </a:r>
            <a:endParaRPr lang="zh-CN" altLang="en-US" sz="1400" dirty="0">
              <a:solidFill>
                <a:srgbClr val="FFC000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400" dirty="0">
              <a:solidFill>
                <a:srgbClr val="FFC000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</p:txBody>
      </p:sp>
      <p:sp>
        <p:nvSpPr>
          <p:cNvPr id="1048727" name="Text Box 142"/>
          <p:cNvSpPr txBox="1"/>
          <p:nvPr/>
        </p:nvSpPr>
        <p:spPr bwMode="auto">
          <a:xfrm>
            <a:off x="10590072" y="4916362"/>
            <a:ext cx="1546845" cy="1086689"/>
          </a:xfrm>
          <a:prstGeom prst="rect">
            <a:avLst/>
          </a:prstGeom>
          <a:solidFill>
            <a:srgbClr val="376092"/>
          </a:solidFill>
          <a:ln w="9525">
            <a:solidFill>
              <a:srgbClr val="FFFFFF"/>
            </a:solidFill>
            <a:miter lim="800000"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TEL</a:t>
            </a:r>
            <a:r>
              <a:rPr lang="zh-CN" altLang="en-US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：</a:t>
            </a:r>
            <a:r>
              <a:rPr lang="en-US" altLang="zh-CN" sz="140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88651803</a:t>
            </a:r>
            <a:endParaRPr lang="en-US" altLang="zh-CN" sz="1400" dirty="0">
              <a:solidFill>
                <a:schemeClr val="bg1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n-US" altLang="zh-CN" sz="1400" dirty="0">
              <a:solidFill>
                <a:srgbClr val="376092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  </a:t>
            </a:r>
            <a:r>
              <a:rPr lang="zh-CN" altLang="en-US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门牌号</a:t>
            </a:r>
            <a:r>
              <a:rPr lang="en-US" altLang="zh-CN" sz="1400" dirty="0">
                <a:solidFill>
                  <a:srgbClr val="FFC0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402</a:t>
            </a:r>
            <a:endParaRPr lang="zh-CN" altLang="en-US" sz="1400" dirty="0">
              <a:solidFill>
                <a:srgbClr val="FFC000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400" dirty="0">
              <a:solidFill>
                <a:srgbClr val="FFC000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</p:txBody>
      </p:sp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8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8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8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48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8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8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8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8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8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8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8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8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10" grpId="0" animBg="1"/>
      <p:bldGraphic spid="4194304" grpId="0">
        <p:bldAsOne/>
      </p:bldGraphic>
      <p:bldP spid="1048720" grpId="0"/>
      <p:bldP spid="1048721" grpId="0" bldLvl="0" animBg="1"/>
      <p:bldP spid="1048722" grpId="0" bldLvl="0" animBg="1"/>
      <p:bldP spid="1048723" grpId="0" bldLvl="0" animBg="1"/>
      <p:bldP spid="1048724" grpId="0" bldLvl="0" animBg="1"/>
      <p:bldP spid="1048725" grpId="0" bldLvl="0" animBg="1"/>
      <p:bldP spid="1048726" grpId="0" bldLvl="0" animBg="1"/>
      <p:bldP spid="104872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8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grpSp>
        <p:nvGrpSpPr>
          <p:cNvPr id="141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36" name="直接连接符 73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29" name="矩形 74"/>
            <p:cNvSpPr/>
            <p:nvPr/>
          </p:nvSpPr>
          <p:spPr>
            <a:xfrm>
              <a:off x="1331640" y="193704"/>
              <a:ext cx="2194561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图书馆概况与馆藏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42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8730" name="圆角矩形 77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31" name="圆角矩形 78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32" name="圆角矩形 79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33" name="圆角矩形 80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34" name="圆角矩形 81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35" name="文本框 4"/>
              <p:cNvSpPr txBox="1"/>
              <p:nvPr/>
            </p:nvSpPr>
            <p:spPr>
              <a:xfrm>
                <a:off x="1155568" y="680648"/>
                <a:ext cx="815027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一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8736" name="矩形 76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aphicFrame>
        <p:nvGraphicFramePr>
          <p:cNvPr id="4194305" name="表格 14"/>
          <p:cNvGraphicFramePr/>
          <p:nvPr>
            <p:custDataLst>
              <p:tags r:id="rId1"/>
            </p:custDataLst>
          </p:nvPr>
        </p:nvGraphicFramePr>
        <p:xfrm>
          <a:off x="353960" y="929149"/>
          <a:ext cx="11547988" cy="2414403"/>
        </p:xfrm>
        <a:graphic>
          <a:graphicData uri="http://schemas.openxmlformats.org/drawingml/2006/table">
            <a:tbl>
              <a:tblPr/>
              <a:tblGrid>
                <a:gridCol w="1388124"/>
                <a:gridCol w="10159864"/>
              </a:tblGrid>
              <a:tr h="493395">
                <a:tc>
                  <a:txBody>
                    <a:bodyPr/>
                    <a:lstStyle/>
                    <a:p>
                      <a:pPr lvl="0" indent="0" algn="ctr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en-US" altLang="en-US" sz="24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B-1</a:t>
                      </a:r>
                      <a:endParaRPr lang="en-US" altLang="en-US" sz="2400" b="1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16" marR="121916" marT="45656" marB="45656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l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学术报告厅、密集书库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16" marR="121916" marT="45656" marB="45656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</a:tr>
              <a:tr h="453667">
                <a:tc>
                  <a:txBody>
                    <a:bodyPr/>
                    <a:lstStyle/>
                    <a:p>
                      <a:pPr lvl="0" indent="0" algn="ctr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en-US" altLang="en-US" sz="24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1F</a:t>
                      </a:r>
                      <a:endParaRPr lang="en-US" altLang="en-US" sz="2400" b="1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16" marR="121916" marT="45656" marB="45656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l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zh-CN" altLang="en-US" sz="1800" b="1" dirty="0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总服务台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、</a:t>
                      </a:r>
                      <a:r>
                        <a:rPr lang="zh-CN" altLang="en-US" sz="1800" b="1" dirty="0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信息咨询部</a:t>
                      </a:r>
                      <a:r>
                        <a:rPr lang="zh-CN" altLang="en-US" sz="1800" b="1" dirty="0">
                          <a:solidFill>
                            <a:srgbClr val="FFC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、</a:t>
                      </a:r>
                      <a:r>
                        <a:rPr lang="zh-CN" altLang="en-US" sz="2000" b="1" dirty="0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流通阅览部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、保安室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16" marR="121916" marT="45656" marB="45656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</a:tr>
              <a:tr h="481016">
                <a:tc>
                  <a:txBody>
                    <a:bodyPr/>
                    <a:lstStyle/>
                    <a:p>
                      <a:pPr lvl="0" indent="0" algn="ctr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en-US" altLang="en-US" sz="24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2F</a:t>
                      </a:r>
                      <a:endParaRPr lang="en-US" altLang="en-US" sz="2400" b="1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16" marR="121916" marT="45656" marB="45656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l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现刊阅览区、自主学习区、</a:t>
                      </a:r>
                      <a:r>
                        <a:rPr lang="zh-CN" altLang="en-US" sz="2000" b="1" dirty="0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文献资源建设部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16" marR="121916" marT="45656" marB="45656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</a:tr>
              <a:tr h="493395">
                <a:tc>
                  <a:txBody>
                    <a:bodyPr/>
                    <a:lstStyle/>
                    <a:p>
                      <a:pPr lvl="0" indent="0" algn="ctr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en-US" altLang="en-US" sz="24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3F</a:t>
                      </a:r>
                      <a:endParaRPr lang="en-US" altLang="en-US" sz="2400" b="1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16" marR="121916" marT="45656" marB="45656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l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zh-CN" sz="18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自主学习区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、海南博物馆海捞瓷展厅</a:t>
                      </a:r>
                      <a:r>
                        <a:rPr lang="zh-CN" altLang="en-US" sz="1800" b="1" baseline="0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、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深海大洋展厅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、黎族文化展厅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16" marR="121916" marT="45656" marB="45656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</a:tr>
              <a:tr h="481016">
                <a:tc>
                  <a:txBody>
                    <a:bodyPr/>
                    <a:lstStyle/>
                    <a:p>
                      <a:pPr lvl="0" indent="0" algn="ctr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en-US" altLang="en-US" sz="24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4F</a:t>
                      </a:r>
                      <a:endParaRPr lang="en-US" altLang="en-US" sz="2400" b="1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16" marR="121916" marT="45656" marB="45656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l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电子阅览区、读者专家交流区（分</a:t>
                      </a: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个厅）、外文图书、</a:t>
                      </a:r>
                      <a:r>
                        <a:rPr lang="zh-CN" altLang="en-US" sz="2000" b="1" dirty="0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技术部</a:t>
                      </a:r>
                      <a:r>
                        <a:rPr lang="zh-CN" altLang="en-US" sz="2000" b="1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、自主学习区</a:t>
                      </a:r>
                      <a:endParaRPr lang="zh-CN" altLang="en-US" sz="2000" b="1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16" marR="121916" marT="45656" marB="45656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94306" name="表格 16"/>
          <p:cNvGraphicFramePr/>
          <p:nvPr>
            <p:custDataLst>
              <p:tags r:id="rId2"/>
            </p:custDataLst>
          </p:nvPr>
        </p:nvGraphicFramePr>
        <p:xfrm>
          <a:off x="353695" y="3357245"/>
          <a:ext cx="11548110" cy="3392805"/>
        </p:xfrm>
        <a:graphic>
          <a:graphicData uri="http://schemas.openxmlformats.org/drawingml/2006/table">
            <a:tbl>
              <a:tblPr/>
              <a:tblGrid>
                <a:gridCol w="1386205"/>
                <a:gridCol w="10161905"/>
              </a:tblGrid>
              <a:tr h="405130">
                <a:tc>
                  <a:txBody>
                    <a:bodyPr/>
                    <a:lstStyle/>
                    <a:p>
                      <a:pPr lvl="0" indent="0" algn="ctr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en-US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5F</a:t>
                      </a:r>
                      <a:endParaRPr lang="en-US" altLang="en-US" sz="1800" b="1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just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文学</a:t>
                      </a:r>
                      <a:r>
                        <a:rPr lang="en-US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(I)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、艺术</a:t>
                      </a:r>
                      <a:r>
                        <a:rPr lang="en-US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(J)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类图书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</a:tr>
              <a:tr h="403860">
                <a:tc>
                  <a:txBody>
                    <a:bodyPr/>
                    <a:lstStyle/>
                    <a:p>
                      <a:pPr lvl="0" indent="0" algn="ctr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en-US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6F</a:t>
                      </a:r>
                      <a:endParaRPr lang="en-US" altLang="en-US" sz="1800" b="1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just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马列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(A)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、哲学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(B)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、宗教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(B)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、社会科学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(C)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、政治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(D)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、法律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(D)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、军事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(E)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、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语言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(H)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、文字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(H)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图书</a:t>
                      </a:r>
                      <a:endParaRPr lang="zh-CN" altLang="en-US" sz="1600" b="1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lvl="0" indent="0" algn="ctr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en-US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7F</a:t>
                      </a:r>
                      <a:endParaRPr lang="en-US" altLang="en-US" sz="1800" b="1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just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经济类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(F)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、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文化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(G)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、科学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(G)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、教育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(G)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、体育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(G)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、综合性类</a:t>
                      </a:r>
                      <a:r>
                        <a:rPr lang="en-US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(Z)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图书</a:t>
                      </a:r>
                      <a:endParaRPr lang="zh-CN" altLang="en-US" sz="1600" b="1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lvl="0" indent="0" algn="ctr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en-US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8F</a:t>
                      </a:r>
                      <a:endParaRPr lang="en-US" altLang="en-US" sz="1800" b="1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just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自然科学总论（</a:t>
                      </a: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N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）、天文学、地球（</a:t>
                      </a: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P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）、数理和化学类（</a:t>
                      </a: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O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）图书、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特藏书库（不可外借）“四史” 红色经典书库、硕博论文库、民国影印报刊库</a:t>
                      </a:r>
                      <a:endParaRPr lang="zh-CN" altLang="en-US" sz="1600" b="1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</a:tr>
              <a:tr h="448945">
                <a:tc>
                  <a:txBody>
                    <a:bodyPr/>
                    <a:lstStyle/>
                    <a:p>
                      <a:pPr lvl="0" indent="0" algn="ctr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en-US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9F</a:t>
                      </a:r>
                      <a:endParaRPr lang="en-US" altLang="en-US" sz="1800" b="1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just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zh-CN" altLang="en-US" sz="18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+mn-ea"/>
                        </a:rPr>
                        <a:t>工业技术（</a:t>
                      </a:r>
                      <a:r>
                        <a:rPr lang="en-US" altLang="zh-CN" sz="18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+mn-ea"/>
                        </a:rPr>
                        <a:t>T</a:t>
                      </a:r>
                      <a:r>
                        <a:rPr lang="zh-CN" altLang="en-US" sz="18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+mn-ea"/>
                        </a:rPr>
                        <a:t>）、交通运输类（</a:t>
                      </a:r>
                      <a:r>
                        <a:rPr lang="en-US" altLang="zh-CN" sz="18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+mn-ea"/>
                        </a:rPr>
                        <a:t>U</a:t>
                      </a:r>
                      <a:r>
                        <a:rPr lang="zh-CN" altLang="en-US" sz="18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  <a:sym typeface="+mn-ea"/>
                        </a:rPr>
                        <a:t>）图书</a:t>
                      </a:r>
                      <a:endParaRPr lang="zh-CN" altLang="en-US" sz="1800" b="1" kern="1200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  <a:sym typeface="+mn-ea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</a:tr>
              <a:tr h="448310">
                <a:tc>
                  <a:txBody>
                    <a:bodyPr/>
                    <a:lstStyle/>
                    <a:p>
                      <a:pPr marL="0" lvl="0" indent="0" algn="ctr" defTabSz="685800" rtl="0" eaLnBrk="1" latinLnBrk="0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en-US" altLang="zh-CN" sz="18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10</a:t>
                      </a:r>
                      <a:r>
                        <a:rPr lang="zh-CN" altLang="en-US" sz="18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Ｆ</a:t>
                      </a:r>
                      <a:endParaRPr lang="zh-CN" altLang="en-US" sz="1800" b="1" kern="1200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just" defTabSz="6858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zh-CN" altLang="en-US" sz="16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生物（</a:t>
                      </a:r>
                      <a:r>
                        <a:rPr lang="en-US" altLang="zh-CN" sz="16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Q</a:t>
                      </a:r>
                      <a:r>
                        <a:rPr lang="zh-CN" altLang="en-US" sz="16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）、医药、卫生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（</a:t>
                      </a: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R</a:t>
                      </a: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）</a:t>
                      </a:r>
                      <a:r>
                        <a:rPr lang="zh-CN" altLang="en-US" sz="16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、农业（</a:t>
                      </a:r>
                      <a:r>
                        <a:rPr lang="en-US" altLang="zh-CN" sz="16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S)</a:t>
                      </a:r>
                      <a:r>
                        <a:rPr lang="zh-CN" altLang="en-US" sz="16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、环境、安全（</a:t>
                      </a:r>
                      <a:r>
                        <a:rPr lang="en-US" altLang="zh-CN" sz="16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X</a:t>
                      </a:r>
                      <a:r>
                        <a:rPr lang="zh-CN" altLang="en-US" sz="16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）、航空航天类（</a:t>
                      </a:r>
                      <a:r>
                        <a:rPr lang="en-US" altLang="zh-CN" sz="16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V</a:t>
                      </a:r>
                      <a:r>
                        <a:rPr lang="zh-CN" altLang="en-US" sz="1600" b="1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）图书</a:t>
                      </a:r>
                      <a:endParaRPr lang="zh-CN" altLang="en-US" sz="1600" b="1" kern="1200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121884" marR="121884" marT="45715" marB="4571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lvl="0" indent="0" algn="ctr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en-US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11F</a:t>
                      </a:r>
                      <a:endParaRPr lang="en-US" altLang="en-US" sz="1800" b="1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just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历史</a:t>
                      </a:r>
                      <a:r>
                        <a:rPr lang="en-US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(K)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、地理</a:t>
                      </a:r>
                      <a:r>
                        <a:rPr lang="en-US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(K)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类图书</a:t>
                      </a:r>
                      <a:endParaRPr lang="zh-CN" altLang="en-US" sz="1800" b="1" dirty="0">
                        <a:solidFill>
                          <a:srgbClr val="FFC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lvl="0" indent="0" algn="ctr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en-US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12F</a:t>
                      </a:r>
                      <a:endParaRPr lang="en-US" altLang="en-US" sz="1800" b="1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just" defTabSz="685800" eaLnBrk="1" hangingPunct="1">
                        <a:lnSpc>
                          <a:spcPct val="110000"/>
                        </a:lnSpc>
                        <a:buClr>
                          <a:schemeClr val="accent1"/>
                        </a:buClr>
                        <a:buSzPct val="50000"/>
                        <a:buFont typeface="Wingdings 3" panose="05040102010807070707" pitchFamily="18" charset="2"/>
                        <a:buNone/>
                      </a:pPr>
                      <a:r>
                        <a:rPr lang="zh-CN" altLang="en-US" sz="1800" b="1" dirty="0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办公区域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、会议室、读者自习区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884" marR="121884" marT="45715" marB="45715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376092"/>
                    </a:solidFill>
                  </a:tcPr>
                </a:tc>
              </a:tr>
            </a:tbl>
          </a:graphicData>
        </a:graphic>
      </p:graphicFrame>
      <p:sp>
        <p:nvSpPr>
          <p:cNvPr id="1048737" name="TextBox 4"/>
          <p:cNvSpPr txBox="1"/>
          <p:nvPr/>
        </p:nvSpPr>
        <p:spPr bwMode="auto">
          <a:xfrm>
            <a:off x="6397498" y="341297"/>
            <a:ext cx="5503863" cy="423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1866900" ea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1.3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、馆藏分布</a:t>
            </a:r>
            <a:r>
              <a:rPr lang="zh-CN" altLang="en-US" sz="1400" b="1" kern="0">
                <a:solidFill>
                  <a:schemeClr val="accent3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（三亚主校区馆</a:t>
            </a:r>
            <a:r>
              <a:rPr lang="zh-CN" altLang="en-US" sz="1400" b="1" kern="0" dirty="0">
                <a:solidFill>
                  <a:schemeClr val="accent3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）</a:t>
            </a:r>
            <a:endParaRPr lang="zh-CN" altLang="en-US" sz="1400" b="1" kern="0" dirty="0">
              <a:solidFill>
                <a:schemeClr val="accent3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4194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19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3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grpSp>
        <p:nvGrpSpPr>
          <p:cNvPr id="147" name="组合 87"/>
          <p:cNvGrpSpPr/>
          <p:nvPr/>
        </p:nvGrpSpPr>
        <p:grpSpPr>
          <a:xfrm>
            <a:off x="335864" y="112104"/>
            <a:ext cx="11424766" cy="833780"/>
            <a:chOff x="251898" y="155730"/>
            <a:chExt cx="8568574" cy="625335"/>
          </a:xfrm>
        </p:grpSpPr>
        <p:cxnSp>
          <p:nvCxnSpPr>
            <p:cNvPr id="3145739" name="直接连接符 73"/>
            <p:cNvCxnSpPr/>
            <p:nvPr/>
          </p:nvCxnSpPr>
          <p:spPr>
            <a:xfrm flipH="1">
              <a:off x="1208857" y="776219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54" name="矩形 74"/>
            <p:cNvSpPr/>
            <p:nvPr/>
          </p:nvSpPr>
          <p:spPr>
            <a:xfrm>
              <a:off x="1331640" y="255120"/>
              <a:ext cx="2194561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图书馆概况与馆藏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48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8755" name="圆角矩形 77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56" name="圆角矩形 78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57" name="圆角矩形 79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58" name="圆角矩形 80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59" name="圆角矩形 81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60" name="文本框 4"/>
              <p:cNvSpPr txBox="1"/>
              <p:nvPr/>
            </p:nvSpPr>
            <p:spPr>
              <a:xfrm>
                <a:off x="1155568" y="680648"/>
                <a:ext cx="815027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一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8761" name="矩形 76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8762" name="TextBox 4"/>
          <p:cNvSpPr txBox="1"/>
          <p:nvPr/>
        </p:nvSpPr>
        <p:spPr bwMode="auto">
          <a:xfrm>
            <a:off x="6582976" y="400979"/>
            <a:ext cx="5503863" cy="423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1866900" ea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None/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1.3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、馆藏分布</a:t>
            </a:r>
            <a:r>
              <a:rPr lang="zh-CN" altLang="en-US" sz="1400" b="1" kern="0" dirty="0">
                <a:solidFill>
                  <a:schemeClr val="accent3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（五指山校区图书馆）</a:t>
            </a:r>
            <a:endParaRPr lang="zh-CN" altLang="en-US" sz="1400" b="1" kern="0" dirty="0">
              <a:solidFill>
                <a:schemeClr val="accent3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aphicFrame>
        <p:nvGraphicFramePr>
          <p:cNvPr id="4194307" name="表格 18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631" y="1445854"/>
          <a:ext cx="11444750" cy="4734806"/>
        </p:xfrm>
        <a:graphic>
          <a:graphicData uri="http://schemas.openxmlformats.org/drawingml/2006/table">
            <a:tbl>
              <a:tblPr/>
              <a:tblGrid>
                <a:gridCol w="3056363"/>
                <a:gridCol w="3493770"/>
                <a:gridCol w="4894617"/>
              </a:tblGrid>
              <a:tr h="55816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2400" b="1" i="0" u="none" strike="noStrike" dirty="0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流通书库</a:t>
                      </a:r>
                      <a:endParaRPr lang="zh-CN" altLang="en-US" sz="2400" b="1" i="0" u="none" strike="noStrike" dirty="0">
                        <a:solidFill>
                          <a:srgbClr val="D9D9D9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ClrTx/>
                        <a:buSzTx/>
                        <a:buFontTx/>
                      </a:pPr>
                      <a:r>
                        <a:rPr lang="zh-CN" altLang="en-US" sz="1600" b="1" i="0" u="none" strike="noStrike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北苑图书馆</a:t>
                      </a:r>
                      <a:r>
                        <a:rPr lang="zh-CN" altLang="en-US" sz="16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五楼、六楼</a:t>
                      </a:r>
                      <a:endParaRPr lang="zh-CN" altLang="en-US" sz="1600" b="1" i="0" u="none" strike="noStrike">
                        <a:solidFill>
                          <a:srgbClr val="D9D9D9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zh-CN" altLang="en-US" sz="1600" b="1" i="0" u="none" strike="noStrike" dirty="0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存放社会科学、自然科学、綜合类等各方面的书籍。实行开放式借阅</a:t>
                      </a:r>
                      <a:endParaRPr lang="zh-CN" altLang="en-US" sz="1600" b="1" i="0" u="none" strike="noStrike" dirty="0">
                        <a:solidFill>
                          <a:srgbClr val="376092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56895">
                <a:tc vMerge="1"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600" b="1" i="0" u="none" strike="noStrike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南苑图书馆</a:t>
                      </a:r>
                      <a:r>
                        <a:rPr lang="en-US" altLang="zh-CN" sz="16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</a:t>
                      </a:r>
                      <a:r>
                        <a:rPr lang="zh-CN" altLang="en-US" sz="16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退休教职工活动室旁</a:t>
                      </a:r>
                      <a:r>
                        <a:rPr lang="en-US" altLang="zh-CN" sz="16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)</a:t>
                      </a:r>
                      <a:endParaRPr lang="en-US" altLang="zh-CN" sz="1600" b="1" i="0" u="none" strike="noStrike">
                        <a:solidFill>
                          <a:srgbClr val="D9D9D9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 vMerge="1">
                  <a:tcPr/>
                </a:tc>
              </a:tr>
              <a:tr h="556884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24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现刊阅览室</a:t>
                      </a:r>
                      <a:endParaRPr lang="zh-CN" altLang="en-US" sz="2400" b="1" i="0" u="none" strike="noStrike">
                        <a:solidFill>
                          <a:srgbClr val="D9D9D9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600" b="1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北苑图书馆</a:t>
                      </a:r>
                      <a:r>
                        <a:rPr lang="zh-CN" altLang="en-US" sz="16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、</a:t>
                      </a:r>
                      <a:r>
                        <a:rPr lang="zh-CN" altLang="en-US" sz="1600" b="1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南苑图书馆</a:t>
                      </a:r>
                      <a:r>
                        <a:rPr lang="zh-CN" altLang="en-US" sz="16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、</a:t>
                      </a:r>
                      <a:r>
                        <a:rPr lang="zh-CN" altLang="en-US" sz="1600" b="1" i="0" u="none" strike="noStrike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西</a:t>
                      </a:r>
                      <a:r>
                        <a:rPr lang="zh-CN" altLang="en-US" sz="1600" b="1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苑图书馆</a:t>
                      </a:r>
                      <a:endParaRPr lang="zh-CN" altLang="en-US" sz="1600" b="1" i="0" u="none" strike="noStrike">
                        <a:solidFill>
                          <a:srgbClr val="FFC000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存放现刊、报纸。</a:t>
                      </a:r>
                      <a:r>
                        <a:rPr lang="zh-CN" altLang="en-US" sz="1600" b="1" i="0" u="none" strike="noStrike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仅供阅览，概不外借</a:t>
                      </a:r>
                      <a:endParaRPr lang="zh-CN" altLang="en-US" sz="1600" b="1" i="0" u="none" strike="noStrike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56884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24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新书书库</a:t>
                      </a:r>
                      <a:endParaRPr lang="zh-CN" altLang="en-US" sz="2400" b="1" i="0" u="none" strike="noStrike">
                        <a:solidFill>
                          <a:srgbClr val="D9D9D9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600" b="1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北苑图书馆</a:t>
                      </a:r>
                      <a:r>
                        <a:rPr lang="en-US" altLang="zh-CN" sz="1600" b="1">
                          <a:solidFill>
                            <a:srgbClr val="FFFF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zh-CN" altLang="en-US" sz="1600" b="1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六</a:t>
                      </a:r>
                      <a:r>
                        <a:rPr lang="zh-CN" altLang="en-US" sz="16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楼（</a:t>
                      </a:r>
                      <a:r>
                        <a:rPr lang="zh-CN" sz="16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搬迁暂不开放</a:t>
                      </a:r>
                      <a:r>
                        <a:rPr lang="zh-CN" altLang="en-US" sz="16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en-US" sz="1600" b="1" i="0" u="none" strike="noStrike" dirty="0">
                        <a:solidFill>
                          <a:srgbClr val="D9D9D9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600" b="1" i="0" u="none" strike="noStrike" dirty="0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存放</a:t>
                      </a:r>
                      <a:r>
                        <a:rPr lang="zh-CN" sz="1600" b="1" i="0" u="none" strike="noStrike" dirty="0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近两年</a:t>
                      </a:r>
                      <a:r>
                        <a:rPr lang="zh-CN" altLang="en-US" sz="1600" b="1" i="0" u="none" strike="noStrike" dirty="0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以来新入馆的图书</a:t>
                      </a:r>
                      <a:endParaRPr lang="zh-CN" altLang="en-US" sz="1600" b="1" i="0" u="none" strike="noStrike" dirty="0">
                        <a:solidFill>
                          <a:srgbClr val="376092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56884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24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电子阅</a:t>
                      </a:r>
                      <a:r>
                        <a:rPr lang="zh-CN" altLang="en-US" sz="2400" b="1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览</a:t>
                      </a:r>
                      <a:r>
                        <a:rPr lang="zh-CN" altLang="en-US" sz="24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室</a:t>
                      </a:r>
                      <a:endParaRPr lang="zh-CN" altLang="en-US" sz="2400" b="1" i="0" u="none" strike="noStrike">
                        <a:solidFill>
                          <a:srgbClr val="D9D9D9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600" b="1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西苑图书馆</a:t>
                      </a:r>
                      <a:r>
                        <a:rPr lang="en-US" altLang="zh-CN" sz="1600" b="1">
                          <a:solidFill>
                            <a:srgbClr val="FFFF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zh-CN" altLang="en-US" sz="1600" b="1" i="0" u="none" strike="noStrike" dirty="0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二楼</a:t>
                      </a:r>
                      <a:r>
                        <a:rPr lang="en-US" altLang="zh-CN" sz="1600" b="1" i="0" u="none" strike="noStrike" dirty="0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206</a:t>
                      </a:r>
                      <a:r>
                        <a:rPr lang="zh-CN" altLang="en-US" sz="1600" b="1" i="0" u="none" strike="noStrike" dirty="0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房 </a:t>
                      </a:r>
                      <a:endParaRPr lang="en-US" altLang="zh-CN" sz="1600" b="1" i="0" u="none" strike="noStrike" dirty="0">
                        <a:solidFill>
                          <a:srgbClr val="D9D9D9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Internet</a:t>
                      </a:r>
                      <a:r>
                        <a:rPr lang="zh-CN" altLang="en-US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访问，图书馆电子资源的利用服务（</a:t>
                      </a:r>
                      <a:r>
                        <a:rPr lang="zh-CN" altLang="en-US" sz="1600" b="1" i="0" u="none" strike="noStrike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免费</a:t>
                      </a:r>
                      <a:r>
                        <a:rPr lang="zh-CN" altLang="en-US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en-US" sz="1600" b="1" i="0" u="none" strike="noStrike">
                        <a:solidFill>
                          <a:srgbClr val="376092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56884">
                <a:tc row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i="0" u="none" strike="noStrike" dirty="0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畅想之星书</a:t>
                      </a:r>
                      <a:endParaRPr lang="en-US" altLang="zh-CN" sz="2400" b="1" i="0" u="none" strike="noStrike" dirty="0">
                        <a:solidFill>
                          <a:srgbClr val="D9D9D9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i="0" u="none" strike="noStrike" dirty="0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报刊触摸屏</a:t>
                      </a:r>
                      <a:endParaRPr lang="en-US" altLang="zh-CN" sz="2400" b="1" i="0" u="none" strike="noStrike" dirty="0">
                        <a:solidFill>
                          <a:srgbClr val="FFFF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 fontAlgn="ctr"/>
                      <a:endParaRPr lang="en-US" altLang="zh-CN" sz="2400" b="1" i="0" u="none" strike="noStrike" dirty="0">
                        <a:solidFill>
                          <a:srgbClr val="FFFF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600" b="1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南苑图书馆</a:t>
                      </a:r>
                      <a:r>
                        <a:rPr lang="en-US" altLang="zh-CN" sz="1600" b="1">
                          <a:solidFill>
                            <a:srgbClr val="FFFF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zh-CN" altLang="en-US" sz="16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三楼现刊阅览室</a:t>
                      </a:r>
                      <a:endParaRPr lang="zh-CN" altLang="en-US" sz="1600" b="1" i="0" u="none" strike="noStrike">
                        <a:solidFill>
                          <a:srgbClr val="D9D9D9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(1)</a:t>
                      </a:r>
                      <a:r>
                        <a:rPr lang="zh-CN" altLang="en-US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电子图书：不少于</a:t>
                      </a:r>
                      <a:r>
                        <a:rPr lang="en-US" altLang="zh-CN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3000</a:t>
                      </a:r>
                      <a:r>
                        <a:rPr lang="zh-CN" altLang="en-US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种，年更新</a:t>
                      </a:r>
                      <a:r>
                        <a:rPr lang="en-US" altLang="zh-CN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2000</a:t>
                      </a:r>
                      <a:r>
                        <a:rPr lang="zh-CN" altLang="en-US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本左右</a:t>
                      </a:r>
                      <a:endParaRPr lang="zh-CN" altLang="en-US" sz="1600" b="1" i="0" u="none" strike="noStrike">
                        <a:solidFill>
                          <a:srgbClr val="376092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56884">
                <a:tc vMerge="1"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600" b="1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西苑图书馆</a:t>
                      </a:r>
                      <a:r>
                        <a:rPr lang="en-US" altLang="zh-CN" sz="1600" b="1">
                          <a:solidFill>
                            <a:srgbClr val="FFFF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zh-CN" altLang="en-US" sz="1600" b="1" i="0" u="none" strike="noStrike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二楼现刊阅览室</a:t>
                      </a:r>
                      <a:endParaRPr lang="zh-CN" altLang="en-US" sz="1600" b="1" i="0" u="none" strike="noStrike">
                        <a:solidFill>
                          <a:srgbClr val="D9D9D9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(2)</a:t>
                      </a:r>
                      <a:r>
                        <a:rPr lang="zh-CN" altLang="en-US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期刊</a:t>
                      </a:r>
                      <a:r>
                        <a:rPr lang="en-US" altLang="zh-CN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:100</a:t>
                      </a:r>
                      <a:r>
                        <a:rPr lang="zh-CN" altLang="en-US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种期刊，年更新</a:t>
                      </a:r>
                      <a:r>
                        <a:rPr lang="en-US" altLang="zh-CN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1500</a:t>
                      </a:r>
                      <a:r>
                        <a:rPr lang="zh-CN" altLang="en-US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本。既有专业性期刊</a:t>
                      </a:r>
                      <a:r>
                        <a:rPr lang="en-US" altLang="zh-CN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,</a:t>
                      </a:r>
                      <a:r>
                        <a:rPr lang="zh-CN" altLang="en-US" sz="1600" b="1" i="0" u="none" strike="noStrike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又有课外读铺助期刊。</a:t>
                      </a:r>
                      <a:endParaRPr lang="zh-CN" altLang="en-US" sz="1600" b="1" i="0" u="none" strike="noStrike">
                        <a:solidFill>
                          <a:srgbClr val="376092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835326">
                <a:tc vMerge="1"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600" b="1">
                          <a:solidFill>
                            <a:srgbClr val="FFC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北苑图书馆</a:t>
                      </a:r>
                      <a:r>
                        <a:rPr lang="en-US" altLang="zh-CN" sz="1600" b="1">
                          <a:solidFill>
                            <a:srgbClr val="FFFF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zh-CN" altLang="en-US" sz="1600" b="1" i="0" u="none" strike="noStrike" dirty="0">
                          <a:solidFill>
                            <a:srgbClr val="D9D9D9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馆楼五楼大厅现刊阅览室</a:t>
                      </a:r>
                      <a:endParaRPr lang="zh-CN" altLang="en-US" sz="1600" b="1" i="0" u="none" strike="noStrike" dirty="0">
                        <a:solidFill>
                          <a:srgbClr val="D9D9D9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b="1" i="0" u="none" strike="noStrike" dirty="0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(3)</a:t>
                      </a:r>
                      <a:r>
                        <a:rPr lang="zh-CN" altLang="en-US" sz="1600" b="1" i="0" u="none" strike="noStrike" dirty="0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电子报纸：</a:t>
                      </a:r>
                      <a:r>
                        <a:rPr lang="en-US" altLang="zh-CN" sz="1600" b="1" i="0" u="none" strike="noStrike" dirty="0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300</a:t>
                      </a:r>
                      <a:r>
                        <a:rPr lang="zh-CN" altLang="en-US" sz="1600" b="1" i="0" u="none" strike="noStrike" dirty="0">
                          <a:solidFill>
                            <a:srgbClr val="37609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余份报纸。提供实时自动更新。</a:t>
                      </a:r>
                      <a:endParaRPr lang="en-US" altLang="zh-CN" sz="1600" b="1" i="0" u="none" strike="noStrike" dirty="0">
                        <a:solidFill>
                          <a:srgbClr val="376092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3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652745" y="6192576"/>
            <a:ext cx="4114800" cy="365125"/>
          </a:xfrm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grpSp>
        <p:nvGrpSpPr>
          <p:cNvPr id="150" name="组合 87"/>
          <p:cNvGrpSpPr/>
          <p:nvPr/>
        </p:nvGrpSpPr>
        <p:grpSpPr>
          <a:xfrm>
            <a:off x="335864" y="125752"/>
            <a:ext cx="11424766" cy="833780"/>
            <a:chOff x="251898" y="155730"/>
            <a:chExt cx="8568574" cy="625335"/>
          </a:xfrm>
        </p:grpSpPr>
        <p:cxnSp>
          <p:nvCxnSpPr>
            <p:cNvPr id="3145741" name="直接连接符 73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4" name="矩形 74"/>
            <p:cNvSpPr/>
            <p:nvPr/>
          </p:nvSpPr>
          <p:spPr>
            <a:xfrm>
              <a:off x="1331640" y="255120"/>
              <a:ext cx="2194561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图书馆概况与馆藏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51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8765" name="圆角矩形 77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66" name="圆角矩形 78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67" name="圆角矩形 79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68" name="圆角矩形 80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69" name="圆角矩形 81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70" name="文本框 4"/>
              <p:cNvSpPr txBox="1"/>
              <p:nvPr/>
            </p:nvSpPr>
            <p:spPr>
              <a:xfrm>
                <a:off x="1155568" y="680648"/>
                <a:ext cx="815027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一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8771" name="矩形 76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8772" name="矩形 24"/>
          <p:cNvSpPr/>
          <p:nvPr/>
        </p:nvSpPr>
        <p:spPr bwMode="auto">
          <a:xfrm>
            <a:off x="8423262" y="860756"/>
            <a:ext cx="3267075" cy="5935663"/>
          </a:xfrm>
          <a:prstGeom prst="rect">
            <a:avLst/>
          </a:prstGeom>
          <a:solidFill>
            <a:srgbClr val="376092"/>
          </a:solidFill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None/>
            </a:pPr>
            <a:endParaRPr lang="zh-CN" altLang="en-US" sz="1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773" name="矩形 23"/>
          <p:cNvSpPr/>
          <p:nvPr/>
        </p:nvSpPr>
        <p:spPr bwMode="auto">
          <a:xfrm>
            <a:off x="4651773" y="849947"/>
            <a:ext cx="3267075" cy="5935663"/>
          </a:xfrm>
          <a:prstGeom prst="rect">
            <a:avLst/>
          </a:prstGeom>
          <a:solidFill>
            <a:srgbClr val="376092"/>
          </a:solidFill>
          <a:ln w="25400">
            <a:solidFill>
              <a:srgbClr val="FFFFFF"/>
            </a:solidFill>
            <a:miter lim="800000"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 dirty="0">
              <a:solidFill>
                <a:schemeClr val="accent6">
                  <a:lumMod val="50000"/>
                </a:schemeClr>
              </a:solidFill>
              <a:latin typeface="楷体_GB2312" panose="02010609030101010101" pitchFamily="49" charset="-122"/>
              <a:ea typeface="微软雅黑" panose="020B0503020204020204" charset="-122"/>
            </a:endParaRPr>
          </a:p>
        </p:txBody>
      </p:sp>
      <p:sp>
        <p:nvSpPr>
          <p:cNvPr id="1048774" name="矩形 2"/>
          <p:cNvSpPr/>
          <p:nvPr/>
        </p:nvSpPr>
        <p:spPr bwMode="auto">
          <a:xfrm>
            <a:off x="708415" y="860756"/>
            <a:ext cx="3268662" cy="5935663"/>
          </a:xfrm>
          <a:prstGeom prst="rect">
            <a:avLst/>
          </a:prstGeom>
          <a:solidFill>
            <a:srgbClr val="376092"/>
          </a:solidFill>
          <a:ln w="25400">
            <a:solidFill>
              <a:srgbClr val="FFFFFF"/>
            </a:solidFill>
            <a:miter lim="800000"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 dirty="0">
              <a:solidFill>
                <a:schemeClr val="accent6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776" name="Text Box 5"/>
          <p:cNvSpPr txBox="1"/>
          <p:nvPr/>
        </p:nvSpPr>
        <p:spPr bwMode="auto">
          <a:xfrm>
            <a:off x="4956794" y="4240122"/>
            <a:ext cx="2643188" cy="4140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二楼现刊（过刊）阅览区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1400" b="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zh-CN" altLang="en-US" sz="14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仅限现场阅览，不可外借</a:t>
            </a:r>
            <a:r>
              <a:rPr lang="zh-CN" altLang="en-US" sz="1400" b="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en-US" sz="1400" b="0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777" name="Text Box 7"/>
          <p:cNvSpPr txBox="1"/>
          <p:nvPr/>
        </p:nvSpPr>
        <p:spPr bwMode="auto">
          <a:xfrm>
            <a:off x="8691271" y="4517182"/>
            <a:ext cx="2717287" cy="1987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四楼（西侧）电子阅览室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778" name="Text Box 9"/>
          <p:cNvSpPr txBox="1"/>
          <p:nvPr/>
        </p:nvSpPr>
        <p:spPr bwMode="auto">
          <a:xfrm>
            <a:off x="1021152" y="6503684"/>
            <a:ext cx="2743200" cy="19875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四~十一楼：馆藏书库</a:t>
            </a:r>
            <a:endParaRPr lang="zh-CN" alt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779" name="Text Box 10"/>
          <p:cNvSpPr txBox="1"/>
          <p:nvPr/>
        </p:nvSpPr>
        <p:spPr bwMode="auto">
          <a:xfrm>
            <a:off x="4814570" y="6529087"/>
            <a:ext cx="2963537" cy="2158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400" b="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zh-CN" altLang="en-US" sz="14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仅限现场阅览，不可借阅）</a:t>
            </a:r>
            <a:endParaRPr lang="zh-CN" altLang="en-US" sz="1400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780" name="Text Box 11"/>
          <p:cNvSpPr txBox="1"/>
          <p:nvPr/>
        </p:nvSpPr>
        <p:spPr bwMode="auto">
          <a:xfrm>
            <a:off x="8641384" y="6575097"/>
            <a:ext cx="2657475" cy="19875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四楼专家交流区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781" name="TextBox 4"/>
          <p:cNvSpPr txBox="1"/>
          <p:nvPr/>
        </p:nvSpPr>
        <p:spPr bwMode="auto">
          <a:xfrm>
            <a:off x="6360383" y="361270"/>
            <a:ext cx="5400675" cy="460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1.4</a:t>
            </a:r>
            <a:r>
              <a:rPr lang="zh-CN" altLang="en-US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、馆舍风貌</a:t>
            </a:r>
            <a:r>
              <a:rPr lang="zh-CN" altLang="en-US" sz="1400" dirty="0">
                <a:solidFill>
                  <a:schemeClr val="accent3">
                    <a:lumMod val="75000"/>
                  </a:schemeClr>
                </a:solidFill>
              </a:rPr>
              <a:t>（三亚主校区馆）</a:t>
            </a:r>
            <a:endParaRPr lang="zh-CN" altLang="en-US" sz="1400" dirty="0">
              <a:solidFill>
                <a:schemeClr val="accent3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097175" name="Picture 8" descr="E:\数据库使用培训及课件\2015新生入馆培训课件\卢：新生入馆培训2015版\图书馆图片\DSC01628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021152" y="4974921"/>
            <a:ext cx="2643188" cy="142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782" name="Text Box 4"/>
          <p:cNvSpPr txBox="1"/>
          <p:nvPr/>
        </p:nvSpPr>
        <p:spPr bwMode="auto">
          <a:xfrm>
            <a:off x="1126329" y="2533651"/>
            <a:ext cx="2533880" cy="2000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一楼大厅总服务台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783" name="Text Box 4"/>
          <p:cNvSpPr txBox="1"/>
          <p:nvPr/>
        </p:nvSpPr>
        <p:spPr bwMode="auto">
          <a:xfrm>
            <a:off x="8677910" y="2611121"/>
            <a:ext cx="2689401" cy="2000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一楼（西侧）自助借还机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971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93945" y="4683125"/>
            <a:ext cx="2720975" cy="152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784" name="Text Box 10"/>
          <p:cNvSpPr txBox="1"/>
          <p:nvPr/>
        </p:nvSpPr>
        <p:spPr bwMode="auto">
          <a:xfrm>
            <a:off x="5002432" y="6308058"/>
            <a:ext cx="2678934" cy="1987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八楼（东侧）特藏书库</a:t>
            </a:r>
            <a:endParaRPr lang="zh-CN" altLang="en-US" sz="1400" b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97180" name="Picture 2" descr="E:\2020年新生入馆培训\2021年新生入馆培训\图书馆照片\现刊阅览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94580" y="2734945"/>
            <a:ext cx="2719705" cy="1440815"/>
          </a:xfrm>
          <a:prstGeom prst="rect">
            <a:avLst/>
          </a:prstGeom>
          <a:noFill/>
        </p:spPr>
      </p:pic>
      <p:pic>
        <p:nvPicPr>
          <p:cNvPr id="2097181" name="Picture 3" descr="E:\2020年新生入馆培训\2021年新生入馆培训\图书馆照片\一楼大厅服务总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2665" y="979805"/>
            <a:ext cx="2657475" cy="1508760"/>
          </a:xfrm>
          <a:prstGeom prst="rect">
            <a:avLst/>
          </a:prstGeom>
          <a:noFill/>
        </p:spPr>
      </p:pic>
      <p:sp>
        <p:nvSpPr>
          <p:cNvPr id="1048785" name="Text Box 4"/>
          <p:cNvSpPr txBox="1"/>
          <p:nvPr/>
        </p:nvSpPr>
        <p:spPr bwMode="auto">
          <a:xfrm>
            <a:off x="1019477" y="4677180"/>
            <a:ext cx="2692803" cy="1987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负一楼报告厅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Picture 8" descr="E:\数据库使用培训及课件\2015新生入馆培训课件\卢：新生入馆培训2015版\图书馆图片\DSC01628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021787" y="4962856"/>
            <a:ext cx="2643188" cy="142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 descr="QQ图片2020111310022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893945" y="993775"/>
            <a:ext cx="2720975" cy="1440180"/>
          </a:xfrm>
          <a:prstGeom prst="rect">
            <a:avLst/>
          </a:prstGeom>
          <a:ln>
            <a:noFill/>
          </a:ln>
        </p:spPr>
      </p:pic>
      <p:sp>
        <p:nvSpPr>
          <p:cNvPr id="4" name="Text Box 4"/>
          <p:cNvSpPr txBox="1"/>
          <p:nvPr>
            <p:custDataLst>
              <p:tags r:id="rId7"/>
            </p:custDataLst>
          </p:nvPr>
        </p:nvSpPr>
        <p:spPr bwMode="auto">
          <a:xfrm>
            <a:off x="5011420" y="2502536"/>
            <a:ext cx="2689401" cy="1987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一楼电子自助浏览区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0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90610" y="2867660"/>
            <a:ext cx="2717800" cy="1544955"/>
          </a:xfrm>
          <a:prstGeom prst="rect">
            <a:avLst/>
          </a:prstGeom>
          <a:ln w="12700" cmpd="sng">
            <a:noFill/>
            <a:prstDash val="solid"/>
          </a:ln>
        </p:spPr>
      </p:pic>
      <p:pic>
        <p:nvPicPr>
          <p:cNvPr id="7" name="图片 6"/>
          <p:cNvPicPr/>
          <p:nvPr/>
        </p:nvPicPr>
        <p:blipFill>
          <a:blip r:embed="rId9"/>
          <a:stretch>
            <a:fillRect/>
          </a:stretch>
        </p:blipFill>
        <p:spPr>
          <a:xfrm>
            <a:off x="8691245" y="979170"/>
            <a:ext cx="2736000" cy="14400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10"/>
          <a:stretch>
            <a:fillRect/>
          </a:stretch>
        </p:blipFill>
        <p:spPr>
          <a:xfrm>
            <a:off x="975836" y="2910046"/>
            <a:ext cx="2736000" cy="144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66175" y="4772660"/>
            <a:ext cx="2694305" cy="1651000"/>
          </a:xfrm>
          <a:prstGeom prst="rect">
            <a:avLst/>
          </a:prstGeom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3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652745" y="6192576"/>
            <a:ext cx="4114800" cy="365125"/>
          </a:xfrm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grpSp>
        <p:nvGrpSpPr>
          <p:cNvPr id="150" name="组合 87"/>
          <p:cNvGrpSpPr/>
          <p:nvPr/>
        </p:nvGrpSpPr>
        <p:grpSpPr>
          <a:xfrm>
            <a:off x="335864" y="125752"/>
            <a:ext cx="11424766" cy="833780"/>
            <a:chOff x="251898" y="155730"/>
            <a:chExt cx="8568574" cy="625335"/>
          </a:xfrm>
        </p:grpSpPr>
        <p:cxnSp>
          <p:nvCxnSpPr>
            <p:cNvPr id="3145741" name="直接连接符 73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64" name="矩形 74"/>
            <p:cNvSpPr/>
            <p:nvPr/>
          </p:nvSpPr>
          <p:spPr>
            <a:xfrm>
              <a:off x="1331640" y="255120"/>
              <a:ext cx="2194561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图书馆概况与馆藏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51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8765" name="圆角矩形 77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66" name="圆角矩形 78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67" name="圆角矩形 79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68" name="圆角矩形 80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69" name="圆角矩形 81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70" name="文本框 4"/>
              <p:cNvSpPr txBox="1"/>
              <p:nvPr/>
            </p:nvSpPr>
            <p:spPr>
              <a:xfrm>
                <a:off x="1155568" y="680648"/>
                <a:ext cx="815027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一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8771" name="矩形 76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8774" name="矩形 2"/>
          <p:cNvSpPr/>
          <p:nvPr/>
        </p:nvSpPr>
        <p:spPr bwMode="auto">
          <a:xfrm>
            <a:off x="708415" y="860756"/>
            <a:ext cx="3268662" cy="5935663"/>
          </a:xfrm>
          <a:prstGeom prst="rect">
            <a:avLst/>
          </a:prstGeom>
          <a:solidFill>
            <a:srgbClr val="376092"/>
          </a:solidFill>
          <a:ln w="25400">
            <a:solidFill>
              <a:srgbClr val="FFFFFF"/>
            </a:solidFill>
            <a:miter lim="800000"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 dirty="0">
              <a:solidFill>
                <a:schemeClr val="accent6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778" name="Text Box 9"/>
          <p:cNvSpPr txBox="1"/>
          <p:nvPr/>
        </p:nvSpPr>
        <p:spPr bwMode="auto">
          <a:xfrm>
            <a:off x="894715" y="6021705"/>
            <a:ext cx="2743200" cy="507365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临时存物柜</a:t>
            </a:r>
            <a:endParaRPr lang="zh-CN" alt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(4-11</a:t>
            </a: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层自习区和电子阅览室</a:t>
            </a:r>
            <a:r>
              <a:rPr lang="en-US" altLang="zh-CN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781" name="TextBox 4"/>
          <p:cNvSpPr txBox="1"/>
          <p:nvPr/>
        </p:nvSpPr>
        <p:spPr bwMode="auto">
          <a:xfrm>
            <a:off x="6360383" y="361270"/>
            <a:ext cx="5400675" cy="460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1.4 </a:t>
            </a:r>
            <a:r>
              <a:rPr lang="zh-CN" altLang="en-US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馆舍服务</a:t>
            </a:r>
            <a:r>
              <a:rPr lang="zh-CN" altLang="en-US" sz="1400" dirty="0">
                <a:solidFill>
                  <a:schemeClr val="accent3">
                    <a:lumMod val="75000"/>
                  </a:schemeClr>
                </a:solidFill>
              </a:rPr>
              <a:t>（三亚主校区馆）</a:t>
            </a:r>
            <a:endParaRPr lang="zh-CN" altLang="en-US" sz="1400" dirty="0">
              <a:solidFill>
                <a:schemeClr val="accent3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6" name="图片 5" descr="临时储存柜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4715" y="973455"/>
            <a:ext cx="2861310" cy="2362835"/>
          </a:xfrm>
          <a:prstGeom prst="rect">
            <a:avLst/>
          </a:prstGeom>
        </p:spPr>
      </p:pic>
      <p:pic>
        <p:nvPicPr>
          <p:cNvPr id="7" name="图片 6" descr="临时储存柜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905" y="3477895"/>
            <a:ext cx="2894330" cy="2439670"/>
          </a:xfrm>
          <a:prstGeom prst="rect">
            <a:avLst/>
          </a:prstGeom>
        </p:spPr>
      </p:pic>
      <p:sp>
        <p:nvSpPr>
          <p:cNvPr id="8" name="矩形 2"/>
          <p:cNvSpPr/>
          <p:nvPr>
            <p:custDataLst>
              <p:tags r:id="rId3"/>
            </p:custDataLst>
          </p:nvPr>
        </p:nvSpPr>
        <p:spPr bwMode="auto">
          <a:xfrm>
            <a:off x="4701295" y="858851"/>
            <a:ext cx="3268662" cy="5935663"/>
          </a:xfrm>
          <a:prstGeom prst="rect">
            <a:avLst/>
          </a:prstGeom>
          <a:solidFill>
            <a:srgbClr val="376092"/>
          </a:solidFill>
          <a:ln w="25400">
            <a:solidFill>
              <a:srgbClr val="FFFFFF"/>
            </a:solidFill>
            <a:miter lim="800000"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 dirty="0">
              <a:solidFill>
                <a:schemeClr val="accent6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 descr="10楼饮水机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375" y="3515360"/>
            <a:ext cx="2861310" cy="2437130"/>
          </a:xfrm>
          <a:prstGeom prst="rect">
            <a:avLst/>
          </a:prstGeom>
        </p:spPr>
      </p:pic>
      <p:pic>
        <p:nvPicPr>
          <p:cNvPr id="10" name="图片 9" descr="饮水机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5375" y="1007110"/>
            <a:ext cx="2860675" cy="2373630"/>
          </a:xfrm>
          <a:prstGeom prst="rect">
            <a:avLst/>
          </a:prstGeom>
        </p:spPr>
      </p:pic>
      <p:sp>
        <p:nvSpPr>
          <p:cNvPr id="12" name="Text Box 9"/>
          <p:cNvSpPr txBox="1"/>
          <p:nvPr>
            <p:custDataLst>
              <p:tags r:id="rId6"/>
            </p:custDataLst>
          </p:nvPr>
        </p:nvSpPr>
        <p:spPr bwMode="auto">
          <a:xfrm>
            <a:off x="4785995" y="6087110"/>
            <a:ext cx="3114675" cy="507365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饮水机</a:t>
            </a:r>
            <a:endParaRPr lang="zh-CN" alt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(2</a:t>
            </a: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10</a:t>
            </a: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层西侧尽头</a:t>
            </a: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拐角处</a:t>
            </a:r>
            <a:r>
              <a:rPr lang="en-US" altLang="zh-CN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en-US" altLang="zh-CN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2"/>
          <p:cNvSpPr/>
          <p:nvPr>
            <p:custDataLst>
              <p:tags r:id="rId7"/>
            </p:custDataLst>
          </p:nvPr>
        </p:nvSpPr>
        <p:spPr bwMode="auto">
          <a:xfrm>
            <a:off x="8492245" y="860756"/>
            <a:ext cx="3268662" cy="5935663"/>
          </a:xfrm>
          <a:prstGeom prst="rect">
            <a:avLst/>
          </a:prstGeom>
          <a:solidFill>
            <a:srgbClr val="376092"/>
          </a:solidFill>
          <a:ln w="25400">
            <a:solidFill>
              <a:srgbClr val="FFFFFF"/>
            </a:solidFill>
            <a:miter lim="800000"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>
              <a:lnSpc>
                <a:spcPct val="5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 dirty="0">
              <a:solidFill>
                <a:schemeClr val="accent6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自助售货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94420" y="982980"/>
            <a:ext cx="2865120" cy="2353310"/>
          </a:xfrm>
          <a:prstGeom prst="rect">
            <a:avLst/>
          </a:prstGeom>
        </p:spPr>
      </p:pic>
      <p:pic>
        <p:nvPicPr>
          <p:cNvPr id="4" name="图片 3" descr="自助售货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95055" y="3509010"/>
            <a:ext cx="2868930" cy="2475230"/>
          </a:xfrm>
          <a:prstGeom prst="rect">
            <a:avLst/>
          </a:prstGeom>
        </p:spPr>
      </p:pic>
      <p:sp>
        <p:nvSpPr>
          <p:cNvPr id="5" name="Text Box 9"/>
          <p:cNvSpPr txBox="1"/>
          <p:nvPr>
            <p:custDataLst>
              <p:tags r:id="rId10"/>
            </p:custDataLst>
          </p:nvPr>
        </p:nvSpPr>
        <p:spPr bwMode="auto">
          <a:xfrm>
            <a:off x="8566150" y="6094730"/>
            <a:ext cx="3194685" cy="507365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自助售卖</a:t>
            </a: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机</a:t>
            </a:r>
            <a:endParaRPr lang="zh-CN" alt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(2</a:t>
            </a: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层的步梯口处、</a:t>
            </a:r>
            <a:r>
              <a:rPr lang="en-US" altLang="zh-CN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9</a:t>
            </a: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层</a:t>
            </a: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的电梯入口处）</a:t>
            </a:r>
            <a:endParaRPr lang="en-US" altLang="zh-CN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Tm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9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8820" name="矩形 30"/>
          <p:cNvSpPr/>
          <p:nvPr/>
        </p:nvSpPr>
        <p:spPr>
          <a:xfrm>
            <a:off x="3372631" y="2273645"/>
            <a:ext cx="933451" cy="933451"/>
          </a:xfrm>
          <a:prstGeom prst="rect">
            <a:avLst/>
          </a:prstGeom>
          <a:solidFill>
            <a:srgbClr val="376092"/>
          </a:solidFill>
          <a:ln w="57150"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38" tIns="45719" rIns="91438" bIns="45719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8821" name="矩形 42"/>
          <p:cNvSpPr/>
          <p:nvPr/>
        </p:nvSpPr>
        <p:spPr>
          <a:xfrm>
            <a:off x="3350354" y="3322961"/>
            <a:ext cx="933451" cy="933451"/>
          </a:xfrm>
          <a:prstGeom prst="rect">
            <a:avLst/>
          </a:prstGeom>
          <a:solidFill>
            <a:srgbClr val="376092"/>
          </a:solidFill>
          <a:ln w="57150"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38" tIns="45719" rIns="91438" bIns="45719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59" name="组合 80"/>
          <p:cNvGrpSpPr/>
          <p:nvPr/>
        </p:nvGrpSpPr>
        <p:grpSpPr>
          <a:xfrm>
            <a:off x="4363231" y="2273645"/>
            <a:ext cx="3933824" cy="933451"/>
            <a:chOff x="2009774" y="2386013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8822" name="矩形 49"/>
            <p:cNvSpPr/>
            <p:nvPr/>
          </p:nvSpPr>
          <p:spPr>
            <a:xfrm>
              <a:off x="2009774" y="2386013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823" name="文本框 7"/>
            <p:cNvSpPr txBox="1"/>
            <p:nvPr/>
          </p:nvSpPr>
          <p:spPr>
            <a:xfrm>
              <a:off x="2149090" y="2489708"/>
              <a:ext cx="18133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规章制度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60" name="组合 81"/>
          <p:cNvGrpSpPr/>
          <p:nvPr/>
        </p:nvGrpSpPr>
        <p:grpSpPr>
          <a:xfrm>
            <a:off x="4340954" y="3322961"/>
            <a:ext cx="3933824" cy="933451"/>
            <a:chOff x="7204074" y="2386013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8824" name="矩形 61"/>
            <p:cNvSpPr/>
            <p:nvPr/>
          </p:nvSpPr>
          <p:spPr>
            <a:xfrm>
              <a:off x="7204074" y="2386013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825" name="文本框 7"/>
            <p:cNvSpPr txBox="1"/>
            <p:nvPr/>
          </p:nvSpPr>
          <p:spPr>
            <a:xfrm>
              <a:off x="7343390" y="2511224"/>
              <a:ext cx="1813379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借阅规则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8827" name="TextBox 86"/>
          <p:cNvSpPr txBox="1"/>
          <p:nvPr/>
        </p:nvSpPr>
        <p:spPr>
          <a:xfrm>
            <a:off x="3622857" y="2436333"/>
            <a:ext cx="505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28" name="TextBox 91"/>
          <p:cNvSpPr txBox="1"/>
          <p:nvPr/>
        </p:nvSpPr>
        <p:spPr>
          <a:xfrm>
            <a:off x="3578916" y="3483856"/>
            <a:ext cx="505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29" name="文本框 6"/>
          <p:cNvSpPr txBox="1"/>
          <p:nvPr/>
        </p:nvSpPr>
        <p:spPr>
          <a:xfrm>
            <a:off x="4554213" y="3776686"/>
            <a:ext cx="3468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掌握读者借阅权利与义务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8830" name="文本框 6"/>
          <p:cNvSpPr txBox="1"/>
          <p:nvPr/>
        </p:nvSpPr>
        <p:spPr>
          <a:xfrm>
            <a:off x="4517534" y="2674725"/>
            <a:ext cx="3468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明确了解馆内规章制度，遵守文明公约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8831" name="矩形 52"/>
          <p:cNvSpPr/>
          <p:nvPr/>
        </p:nvSpPr>
        <p:spPr>
          <a:xfrm>
            <a:off x="1775520" y="340160"/>
            <a:ext cx="3611880" cy="4978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8565"/>
            <a:r>
              <a: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图书馆规章制度与管理</a:t>
            </a:r>
            <a:endParaRPr lang="zh-CN" altLang="en-US" sz="2700" b="1" kern="0" dirty="0">
              <a:solidFill>
                <a:srgbClr val="376092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61" name="组合 26"/>
          <p:cNvGrpSpPr/>
          <p:nvPr/>
        </p:nvGrpSpPr>
        <p:grpSpPr>
          <a:xfrm>
            <a:off x="448822" y="101062"/>
            <a:ext cx="1220114" cy="986374"/>
            <a:chOff x="4126244" y="-985682"/>
            <a:chExt cx="4340270" cy="3445465"/>
          </a:xfrm>
        </p:grpSpPr>
        <p:pic>
          <p:nvPicPr>
            <p:cNvPr id="2097187" name="图片 27"/>
            <p:cNvPicPr>
              <a:picLocks noChangeAspect="1"/>
            </p:cNvPicPr>
            <p:nvPr/>
          </p:nvPicPr>
          <p:blipFill rotWithShape="1">
            <a:blip r:embed="rId1"/>
            <a:srcRect/>
            <a:stretch>
              <a:fillRect/>
            </a:stretch>
          </p:blipFill>
          <p:spPr>
            <a:xfrm>
              <a:off x="4126244" y="-985682"/>
              <a:ext cx="4340270" cy="3445465"/>
            </a:xfrm>
            <a:prstGeom prst="rect">
              <a:avLst/>
            </a:prstGeom>
          </p:spPr>
        </p:pic>
        <p:sp>
          <p:nvSpPr>
            <p:cNvPr id="1048832" name="文本框 16"/>
            <p:cNvSpPr txBox="1"/>
            <p:nvPr/>
          </p:nvSpPr>
          <p:spPr>
            <a:xfrm>
              <a:off x="4738574" y="-63164"/>
              <a:ext cx="2709182" cy="225358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3600" b="1" dirty="0">
                  <a:solidFill>
                    <a:prstClr val="white"/>
                  </a:solidFill>
                </a:rPr>
                <a:t>二</a:t>
              </a:r>
              <a:endParaRPr lang="zh-CN" altLang="en-US" sz="3600" b="1" dirty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ransition spd="slow" advTm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24" name="矩形 1"/>
          <p:cNvSpPr/>
          <p:nvPr>
            <p:custDataLst>
              <p:tags r:id="rId1"/>
            </p:custDataLst>
          </p:nvPr>
        </p:nvSpPr>
        <p:spPr>
          <a:xfrm>
            <a:off x="75565" y="1327785"/>
            <a:ext cx="12044680" cy="4819015"/>
          </a:xfrm>
          <a:prstGeom prst="rect">
            <a:avLst/>
          </a:prstGeom>
          <a:solidFill>
            <a:srgbClr val="3760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ts val="2800"/>
              </a:lnSpc>
              <a:buFont typeface="Wingdings" panose="05000000000000000000" pitchFamily="2" charset="2"/>
              <a:buNone/>
            </a:pPr>
            <a:endParaRPr lang="zh-CN" altLang="en-US" dirty="0"/>
          </a:p>
        </p:txBody>
      </p:sp>
      <p:sp>
        <p:nvSpPr>
          <p:cNvPr id="1048846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20155"/>
            <a:ext cx="4114800" cy="365125"/>
          </a:xfrm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grpSp>
        <p:nvGrpSpPr>
          <p:cNvPr id="167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44" name="直接连接符 51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847" name="矩形 52"/>
            <p:cNvSpPr/>
            <p:nvPr/>
          </p:nvSpPr>
          <p:spPr>
            <a:xfrm>
              <a:off x="1331640" y="255120"/>
              <a:ext cx="2708910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图书馆规章制度与管理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68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8848" name="圆角矩形 5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849" name="圆角矩形 5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850" name="圆角矩形 5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851" name="圆角矩形 5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852" name="圆角矩形 5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853" name="文本框 4"/>
              <p:cNvSpPr txBox="1"/>
              <p:nvPr/>
            </p:nvSpPr>
            <p:spPr>
              <a:xfrm>
                <a:off x="1159510" y="680648"/>
                <a:ext cx="807143" cy="7224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二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8854" name="矩形 54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8855" name="文本框 1"/>
          <p:cNvSpPr txBox="1"/>
          <p:nvPr/>
        </p:nvSpPr>
        <p:spPr>
          <a:xfrm>
            <a:off x="949325" y="1839595"/>
            <a:ext cx="10148570" cy="775662"/>
          </a:xfrm>
          <a:prstGeom prst="rect">
            <a:avLst/>
          </a:prstGeom>
          <a:noFill/>
          <a:ln w="28575" cmpd="dbl">
            <a:solidFill>
              <a:schemeClr val="bg1"/>
            </a:solidFill>
            <a:prstDash val="solid"/>
          </a:ln>
        </p:spPr>
        <p:txBody>
          <a:bodyPr wrap="square" rtlCol="0" anchor="t">
            <a:spAutoFit/>
          </a:bodyPr>
          <a:lstStyle/>
          <a:p>
            <a:pPr algn="l" fontAlgn="auto" latinLnBrk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SzPct val="50000"/>
            </a:pPr>
            <a:r>
              <a:rPr lang="zh-CN" altLang="en-US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开放时间：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流通书库 、现刊阅览室 、电子阅览室                     </a:t>
            </a:r>
            <a:r>
              <a:rPr lang="en-US" altLang="zh-CN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8:00--22:40</a:t>
            </a: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 latinLnBrk="1">
              <a:lnSpc>
                <a:spcPts val="2800"/>
              </a:lnSpc>
              <a:buSzPct val="50000"/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图书馆办公室 、信息咨询部、采编部 、技术部 </a:t>
            </a: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</a:t>
            </a:r>
            <a:r>
              <a:rPr lang="en-US" altLang="zh-CN" b="1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8:00--11:30</a:t>
            </a:r>
            <a:r>
              <a:rPr lang="zh-CN" altLang="en-US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15:00--17:40</a:t>
            </a:r>
            <a:endParaRPr lang="en-US" altLang="zh-CN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8858" name="矩形 3"/>
          <p:cNvSpPr/>
          <p:nvPr/>
        </p:nvSpPr>
        <p:spPr bwMode="auto">
          <a:xfrm>
            <a:off x="949325" y="2873375"/>
            <a:ext cx="4834890" cy="58674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marL="171450" indent="-171450">
              <a:buFont typeface="Wingdings" panose="05000000000000000000" charset="0"/>
              <a:buChar char="l"/>
            </a:pPr>
            <a:endParaRPr lang="en-US" altLang="zh-CN" sz="5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</a:rPr>
              <a:t>读者一律凭本人借阅证借阅</a:t>
            </a:r>
            <a:endParaRPr lang="en-US" altLang="zh-CN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</p:txBody>
      </p:sp>
      <p:sp>
        <p:nvSpPr>
          <p:cNvPr id="1048860" name="矩形 54"/>
          <p:cNvSpPr/>
          <p:nvPr/>
        </p:nvSpPr>
        <p:spPr bwMode="auto">
          <a:xfrm>
            <a:off x="6341745" y="2872740"/>
            <a:ext cx="4758690" cy="527685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marL="285750" indent="-285750" eaLnBrk="1" hangingPunct="1">
              <a:buFont typeface="Wingdings" panose="05000000000000000000" charset="0"/>
              <a:buChar char="Ø"/>
            </a:pPr>
            <a:r>
              <a:rPr lang="zh-CN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</a:rPr>
              <a:t>禁止随意搬动阅览座椅及馆内物品</a:t>
            </a:r>
            <a:endParaRPr lang="zh-CN" alt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</p:txBody>
      </p:sp>
      <p:sp>
        <p:nvSpPr>
          <p:cNvPr id="1048861" name="矩形 55"/>
          <p:cNvSpPr/>
          <p:nvPr/>
        </p:nvSpPr>
        <p:spPr bwMode="auto">
          <a:xfrm>
            <a:off x="952500" y="3655695"/>
            <a:ext cx="4822825" cy="52959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marL="171450" indent="-171450" eaLnBrk="1" hangingPunct="1">
              <a:buFont typeface="Wingdings" panose="05000000000000000000" charset="0"/>
              <a:buChar char="Ø"/>
            </a:pPr>
            <a:endParaRPr lang="en-US" altLang="zh-CN" sz="5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  <a:p>
            <a:pPr marL="285750" indent="-285750" eaLnBrk="1" hangingPunct="1">
              <a:buFont typeface="Wingdings" panose="05000000000000000000" charset="0"/>
              <a:buChar char="Ø"/>
            </a:pPr>
            <a:r>
              <a:rPr lang="zh-CN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</a:rPr>
              <a:t>严禁在馆内吃东西、乱丢纸屑、杂物</a:t>
            </a:r>
            <a:endParaRPr lang="en-US" altLang="zh-CN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</p:txBody>
      </p:sp>
      <p:sp>
        <p:nvSpPr>
          <p:cNvPr id="1048862" name="矩形 56"/>
          <p:cNvSpPr/>
          <p:nvPr/>
        </p:nvSpPr>
        <p:spPr bwMode="auto">
          <a:xfrm>
            <a:off x="6341745" y="3616325"/>
            <a:ext cx="4756785" cy="534035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marL="171450" indent="-171450" eaLnBrk="1" hangingPunct="1">
              <a:buFont typeface="Wingdings" panose="05000000000000000000" charset="0"/>
              <a:buChar char="Ø"/>
            </a:pPr>
            <a:endParaRPr lang="en-US" altLang="zh-CN" sz="5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  <a:p>
            <a:pPr marL="285750" indent="-285750" eaLnBrk="1" hangingPunct="1">
              <a:buFont typeface="Wingdings" panose="05000000000000000000" charset="0"/>
              <a:buChar char="Ø"/>
            </a:pPr>
            <a:r>
              <a:rPr lang="zh-CN" alt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</a:rPr>
              <a:t>禁止抢占座位 </a:t>
            </a:r>
            <a:endParaRPr lang="en-US" altLang="zh-CN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</p:txBody>
      </p:sp>
      <p:sp>
        <p:nvSpPr>
          <p:cNvPr id="1048863" name="矩形 57"/>
          <p:cNvSpPr/>
          <p:nvPr/>
        </p:nvSpPr>
        <p:spPr bwMode="auto">
          <a:xfrm>
            <a:off x="6339205" y="4318000"/>
            <a:ext cx="4759325" cy="59182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marL="171450" indent="-171450" eaLnBrk="1" hangingPunct="1">
              <a:buFont typeface="Wingdings" panose="05000000000000000000" charset="0"/>
              <a:buChar char="Ø"/>
            </a:pPr>
            <a:endParaRPr lang="en-US" altLang="zh-CN" sz="5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  <a:p>
            <a:pPr marL="285750" indent="-285750" eaLnBrk="1" hangingPunct="1">
              <a:buFont typeface="Wingdings" panose="05000000000000000000" charset="0"/>
              <a:buChar char="Ø"/>
            </a:pPr>
            <a:r>
              <a:rPr lang="zh-CN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</a:rPr>
              <a:t>禁止破坏</a:t>
            </a:r>
            <a:r>
              <a:rPr lang="zh-CN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sym typeface="+mn-ea"/>
              </a:rPr>
              <a:t>馆内设施</a:t>
            </a:r>
            <a:endParaRPr lang="zh-CN" alt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</p:txBody>
      </p:sp>
      <p:sp>
        <p:nvSpPr>
          <p:cNvPr id="1048864" name="矩形 58"/>
          <p:cNvSpPr/>
          <p:nvPr/>
        </p:nvSpPr>
        <p:spPr bwMode="auto">
          <a:xfrm>
            <a:off x="952500" y="4276090"/>
            <a:ext cx="4821555" cy="56261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marL="171450" indent="-171450" eaLnBrk="1" hangingPunct="1">
              <a:buFont typeface="Wingdings" panose="05000000000000000000" charset="0"/>
              <a:buChar char="Ø"/>
            </a:pPr>
            <a:endParaRPr lang="en-US" altLang="zh-CN" sz="5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  <a:p>
            <a:pPr marL="285750" indent="-285750" eaLnBrk="1" hangingPunct="1">
              <a:buFont typeface="Wingdings" panose="05000000000000000000" charset="0"/>
              <a:buChar char="Ø"/>
            </a:pPr>
            <a:r>
              <a:rPr lang="zh-CN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</a:rPr>
              <a:t>严禁携带易燃易爆物品</a:t>
            </a:r>
            <a:endParaRPr lang="zh-CN" alt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</p:txBody>
      </p:sp>
      <p:sp>
        <p:nvSpPr>
          <p:cNvPr id="1048865" name="矩形 59"/>
          <p:cNvSpPr/>
          <p:nvPr/>
        </p:nvSpPr>
        <p:spPr bwMode="auto">
          <a:xfrm>
            <a:off x="949325" y="4970145"/>
            <a:ext cx="4836795" cy="65024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marL="285750" indent="-285750" eaLnBrk="1" hangingPunct="1">
              <a:buFont typeface="Wingdings" panose="05000000000000000000" charset="0"/>
              <a:buChar char="Ø"/>
            </a:pPr>
            <a:r>
              <a:rPr lang="zh-CN" alt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</a:rPr>
              <a:t>严禁吸烟和使用明火</a:t>
            </a:r>
            <a:r>
              <a:rPr lang="zh-CN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</a:rPr>
              <a:t>以及大功率电器</a:t>
            </a:r>
            <a:endParaRPr lang="zh-CN" alt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</p:txBody>
      </p:sp>
      <p:sp>
        <p:nvSpPr>
          <p:cNvPr id="1048867" name="矩形 3"/>
          <p:cNvSpPr/>
          <p:nvPr/>
        </p:nvSpPr>
        <p:spPr bwMode="auto">
          <a:xfrm>
            <a:off x="6686219" y="399399"/>
            <a:ext cx="362648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2.1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、规章制度</a:t>
            </a:r>
            <a:endParaRPr lang="zh-CN" altLang="en-US" sz="2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" name="矩形 57"/>
          <p:cNvSpPr/>
          <p:nvPr>
            <p:custDataLst>
              <p:tags r:id="rId2"/>
            </p:custDataLst>
          </p:nvPr>
        </p:nvSpPr>
        <p:spPr bwMode="auto">
          <a:xfrm>
            <a:off x="6341745" y="5011420"/>
            <a:ext cx="4759325" cy="59182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en-US" altLang="zh-CN" sz="5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  <a:p>
            <a:pPr marL="285750" indent="-285750" eaLnBrk="0" hangingPunct="0">
              <a:buFont typeface="Wingdings" panose="05000000000000000000" charset="0"/>
              <a:buChar char="Ø"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sym typeface="+mn-ea"/>
              </a:rPr>
              <a:t>室温超过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charset="-122"/>
                <a:sym typeface="+mn-ea"/>
              </a:rPr>
              <a:t>30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sym typeface="+mn-ea"/>
              </a:rPr>
              <a:t>度我馆中央空调方才启动</a:t>
            </a:r>
            <a:endParaRPr lang="zh-CN" alt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</a:endParaRPr>
          </a:p>
        </p:txBody>
      </p:sp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048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0488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6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24" name="矩形 1"/>
          <p:cNvSpPr/>
          <p:nvPr>
            <p:custDataLst>
              <p:tags r:id="rId1"/>
            </p:custDataLst>
          </p:nvPr>
        </p:nvSpPr>
        <p:spPr>
          <a:xfrm>
            <a:off x="75565" y="1166495"/>
            <a:ext cx="12044680" cy="5161280"/>
          </a:xfrm>
          <a:prstGeom prst="rect">
            <a:avLst/>
          </a:prstGeom>
          <a:solidFill>
            <a:srgbClr val="376092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ts val="2800"/>
              </a:lnSpc>
              <a:buFont typeface="Wingdings" panose="05000000000000000000" pitchFamily="2" charset="2"/>
              <a:buNone/>
            </a:pPr>
            <a:endParaRPr lang="zh-CN" altLang="en-US" dirty="0"/>
          </a:p>
        </p:txBody>
      </p:sp>
      <p:sp>
        <p:nvSpPr>
          <p:cNvPr id="1048882" name="文本框 7"/>
          <p:cNvSpPr txBox="1"/>
          <p:nvPr/>
        </p:nvSpPr>
        <p:spPr>
          <a:xfrm>
            <a:off x="840740" y="1794510"/>
            <a:ext cx="4631690" cy="66167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F0B928"/>
              </a:buClr>
              <a:buFont typeface="Wingdings" panose="05000000000000000000" charset="0"/>
              <a:buChar char="Ø"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教职工、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研究生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借书以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二十册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为限，借期</a:t>
            </a:r>
            <a:r>
              <a:rPr 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60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天。可续借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次，借期</a:t>
            </a:r>
            <a:r>
              <a:rPr 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15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天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84" name="文本框 7"/>
          <p:cNvSpPr txBox="1"/>
          <p:nvPr/>
        </p:nvSpPr>
        <p:spPr>
          <a:xfrm>
            <a:off x="840105" y="3846830"/>
            <a:ext cx="4632325" cy="76454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ct val="0"/>
              </a:spcBef>
              <a:buClr>
                <a:srgbClr val="F0B928"/>
              </a:buClr>
              <a:buFont typeface="Wingdings" panose="05000000000000000000" charset="0"/>
              <a:buChar char="Ø"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成教学生借书以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四册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为限，借期</a:t>
            </a:r>
            <a:r>
              <a:rPr 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30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天，可续借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次，借期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15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天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87" name="文本框 7"/>
          <p:cNvSpPr txBox="1"/>
          <p:nvPr/>
        </p:nvSpPr>
        <p:spPr>
          <a:xfrm>
            <a:off x="840105" y="2814320"/>
            <a:ext cx="4632325" cy="72390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本科生、专科生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以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十册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为限，借期</a:t>
            </a:r>
            <a:r>
              <a:rPr 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30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天，可续借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次，借期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15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天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90" name="矩形 40"/>
          <p:cNvSpPr/>
          <p:nvPr/>
        </p:nvSpPr>
        <p:spPr bwMode="auto">
          <a:xfrm>
            <a:off x="6597174" y="358747"/>
            <a:ext cx="216979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2.2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、借阅规则</a:t>
            </a:r>
            <a:endParaRPr lang="zh-CN" altLang="en-US" sz="2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73" name="组合 87"/>
          <p:cNvGrpSpPr/>
          <p:nvPr/>
        </p:nvGrpSpPr>
        <p:grpSpPr>
          <a:xfrm>
            <a:off x="335861" y="207640"/>
            <a:ext cx="11424769" cy="833777"/>
            <a:chOff x="251896" y="155730"/>
            <a:chExt cx="8568576" cy="625333"/>
          </a:xfrm>
        </p:grpSpPr>
        <p:cxnSp>
          <p:nvCxnSpPr>
            <p:cNvPr id="3145746" name="直接连接符 55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4" name="组合 90"/>
            <p:cNvGrpSpPr/>
            <p:nvPr/>
          </p:nvGrpSpPr>
          <p:grpSpPr>
            <a:xfrm>
              <a:off x="251896" y="195483"/>
              <a:ext cx="887938" cy="585580"/>
              <a:chOff x="562441" y="531294"/>
              <a:chExt cx="2322326" cy="1531540"/>
            </a:xfrm>
          </p:grpSpPr>
          <p:sp>
            <p:nvSpPr>
              <p:cNvPr id="1048891" name="圆角矩形 71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892" name="圆角矩形 75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893" name="圆角矩形 76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894" name="圆角矩形 77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895" name="圆角矩形 78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896" name="文本框 4"/>
              <p:cNvSpPr txBox="1"/>
              <p:nvPr/>
            </p:nvSpPr>
            <p:spPr>
              <a:xfrm>
                <a:off x="1159513" y="680648"/>
                <a:ext cx="815027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二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8897" name="矩形 67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8898" name="Rectangle 7"/>
          <p:cNvSpPr/>
          <p:nvPr/>
        </p:nvSpPr>
        <p:spPr bwMode="auto">
          <a:xfrm>
            <a:off x="6078220" y="4375785"/>
            <a:ext cx="4977130" cy="128397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  <a:effectLst/>
        </p:spPr>
        <p:txBody>
          <a:bodyPr wrap="square">
            <a:noAutofit/>
          </a:bodyPr>
          <a:lstStyle/>
          <a:p>
            <a:pPr marL="285750" indent="-285750" eaLnBrk="0" fontAlgn="auto" hangingPunct="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图书丢失补救措施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、购买版本（书名、作者、出版社、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ISBN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号）一样的图书，缴纳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元编目加工费于一楼前台办理手续；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、按原价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3-10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倍赔偿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0" fontAlgn="auto" hangingPunct="0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5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899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12342" y="6367390"/>
            <a:ext cx="4114800" cy="365125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sp>
        <p:nvSpPr>
          <p:cNvPr id="1048900" name="文本框 7"/>
          <p:cNvSpPr txBox="1"/>
          <p:nvPr/>
        </p:nvSpPr>
        <p:spPr>
          <a:xfrm>
            <a:off x="6077585" y="2530475"/>
            <a:ext cx="4976495" cy="829945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ct val="0"/>
              </a:spcBef>
              <a:buClr>
                <a:srgbClr val="F0B928"/>
              </a:buClr>
              <a:buFont typeface="Wingdings" panose="05000000000000000000" charset="0"/>
              <a:buChar char="Ø"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读者应在寒、暑假期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间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归还的图书，可在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开学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周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内归还，超过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周后仍未归还者，罚款从图书到期之日算起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1048901" name="文本框 7"/>
          <p:cNvSpPr txBox="1"/>
          <p:nvPr/>
        </p:nvSpPr>
        <p:spPr>
          <a:xfrm>
            <a:off x="6077585" y="1802765"/>
            <a:ext cx="4975860" cy="579755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ct val="0"/>
              </a:spcBef>
              <a:buClr>
                <a:srgbClr val="F0B928"/>
              </a:buClr>
              <a:buFont typeface="Wingdings" panose="05000000000000000000" charset="0"/>
              <a:buChar char="Ø"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逾期不归还者，校图书馆将暂停其借书权利，待书刊还清后，方可恢复借阅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1048903" name="矩形 43"/>
          <p:cNvSpPr/>
          <p:nvPr/>
        </p:nvSpPr>
        <p:spPr>
          <a:xfrm>
            <a:off x="1775520" y="340160"/>
            <a:ext cx="3611880" cy="4978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8565"/>
            <a:r>
              <a: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图书馆规章制度与管理</a:t>
            </a:r>
            <a:endParaRPr lang="zh-CN" altLang="en-US" sz="2700" b="1" kern="0" dirty="0">
              <a:solidFill>
                <a:srgbClr val="376092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" name="文本框 7"/>
          <p:cNvSpPr txBox="1"/>
          <p:nvPr/>
        </p:nvSpPr>
        <p:spPr>
          <a:xfrm>
            <a:off x="6078220" y="3508375"/>
            <a:ext cx="4976495" cy="729615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spcBef>
                <a:spcPct val="0"/>
              </a:spcBef>
              <a:buFont typeface="Wingdings" panose="05000000000000000000" charset="0"/>
              <a:buChar char="Ø"/>
            </a:pPr>
            <a:endParaRPr lang="zh-CN" altLang="en-US" sz="300" b="1" dirty="0">
              <a:solidFill>
                <a:schemeClr val="bg1"/>
              </a:solidFill>
              <a:latin typeface="Agency FB" panose="020B0503020202020204" charset="0"/>
              <a:ea typeface="微软雅黑" panose="020B0503020204020204" charset="-122"/>
              <a:cs typeface="Agency FB" panose="020B050302020202020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charset="0"/>
              <a:buChar char="Ø"/>
            </a:pPr>
            <a:endParaRPr lang="zh-CN" altLang="en-US" sz="300" b="1" dirty="0">
              <a:solidFill>
                <a:schemeClr val="bg1"/>
              </a:solidFill>
              <a:latin typeface="Agency FB" panose="020B0503020202020204" charset="0"/>
              <a:ea typeface="微软雅黑" panose="020B0503020204020204" charset="-122"/>
              <a:cs typeface="Agency FB" panose="020B0503020202020204" charset="0"/>
              <a:sym typeface="+mn-ea"/>
            </a:endParaRPr>
          </a:p>
          <a:p>
            <a:pPr marL="285750" indent="-285750">
              <a:spcBef>
                <a:spcPct val="0"/>
              </a:spcBef>
              <a:buClr>
                <a:srgbClr val="F0B928"/>
              </a:buClr>
              <a:buFont typeface="Wingdings" panose="05000000000000000000" charset="0"/>
              <a:buChar char="Ø"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读者离开学校，事前应将所借图书全部还清，否则图书馆不予办理离校手续。</a:t>
            </a:r>
            <a:endParaRPr lang="zh-CN" altLang="en-US" sz="9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spcBef>
                <a:spcPct val="0"/>
              </a:spcBef>
            </a:pPr>
            <a:endParaRPr lang="zh-CN" altLang="en-US" sz="9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7"/>
          <p:cNvSpPr txBox="1"/>
          <p:nvPr/>
        </p:nvSpPr>
        <p:spPr>
          <a:xfrm>
            <a:off x="840740" y="4908550"/>
            <a:ext cx="4632325" cy="75184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ct val="0"/>
              </a:spcBef>
              <a:buClr>
                <a:srgbClr val="F0B928"/>
              </a:buClr>
              <a:buFont typeface="Wingdings" panose="05000000000000000000" charset="0"/>
              <a:buChar char="Ø"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在馆内阅览书籍时，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一次取一本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，看完请归还原处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5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177935" y="6312995"/>
            <a:ext cx="4114800" cy="365125"/>
          </a:xfrm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grpSp>
        <p:nvGrpSpPr>
          <p:cNvPr id="185" name="组合 87"/>
          <p:cNvGrpSpPr/>
          <p:nvPr/>
        </p:nvGrpSpPr>
        <p:grpSpPr>
          <a:xfrm>
            <a:off x="1611809" y="207640"/>
            <a:ext cx="10148821" cy="704486"/>
            <a:chOff x="1208857" y="155730"/>
            <a:chExt cx="7611615" cy="528365"/>
          </a:xfrm>
        </p:grpSpPr>
        <p:cxnSp>
          <p:nvCxnSpPr>
            <p:cNvPr id="3145748" name="直接连接符 73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946" name="矩形 74"/>
            <p:cNvSpPr/>
            <p:nvPr/>
          </p:nvSpPr>
          <p:spPr>
            <a:xfrm>
              <a:off x="1331640" y="255120"/>
              <a:ext cx="2708911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纸质图书的查找与利用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47" name="矩形 76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86" name="组合 84"/>
          <p:cNvGrpSpPr/>
          <p:nvPr/>
        </p:nvGrpSpPr>
        <p:grpSpPr>
          <a:xfrm>
            <a:off x="4854575" y="2240915"/>
            <a:ext cx="3933825" cy="885190"/>
            <a:chOff x="7046594" y="2856049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8948" name="矩形 25"/>
            <p:cNvSpPr/>
            <p:nvPr/>
          </p:nvSpPr>
          <p:spPr>
            <a:xfrm>
              <a:off x="7046594" y="2856049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49" name="文本框 6"/>
            <p:cNvSpPr txBox="1"/>
            <p:nvPr/>
          </p:nvSpPr>
          <p:spPr>
            <a:xfrm>
              <a:off x="7246234" y="3257484"/>
              <a:ext cx="3578611" cy="4854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掌握查询检索获取要领，学习如何在书海中定位你所关注的那本书。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50" name="文本框 7"/>
            <p:cNvSpPr txBox="1"/>
            <p:nvPr/>
          </p:nvSpPr>
          <p:spPr>
            <a:xfrm>
              <a:off x="7246235" y="2919232"/>
              <a:ext cx="1813379" cy="3555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查询检索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87" name="组合 85"/>
          <p:cNvGrpSpPr/>
          <p:nvPr/>
        </p:nvGrpSpPr>
        <p:grpSpPr>
          <a:xfrm>
            <a:off x="4830832" y="5156877"/>
            <a:ext cx="3933824" cy="933451"/>
            <a:chOff x="-3077211" y="4289426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8951" name="矩形 29"/>
            <p:cNvSpPr/>
            <p:nvPr/>
          </p:nvSpPr>
          <p:spPr>
            <a:xfrm>
              <a:off x="-3077211" y="4289426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52" name="文本框 6"/>
            <p:cNvSpPr txBox="1"/>
            <p:nvPr/>
          </p:nvSpPr>
          <p:spPr>
            <a:xfrm>
              <a:off x="-2944881" y="4766403"/>
              <a:ext cx="35786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本馆没有的书刊，部分可通过馆际互借实现借阅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53" name="文本框 7"/>
            <p:cNvSpPr txBox="1"/>
            <p:nvPr/>
          </p:nvSpPr>
          <p:spPr>
            <a:xfrm>
              <a:off x="-2944880" y="4503081"/>
              <a:ext cx="3717925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文献传递（电子）和馆际互借（纸质）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89" name="组合 52"/>
          <p:cNvGrpSpPr/>
          <p:nvPr/>
        </p:nvGrpSpPr>
        <p:grpSpPr>
          <a:xfrm>
            <a:off x="3851898" y="3176744"/>
            <a:ext cx="933451" cy="933451"/>
            <a:chOff x="1019175" y="3386632"/>
            <a:chExt cx="933451" cy="933451"/>
          </a:xfrm>
        </p:grpSpPr>
        <p:sp>
          <p:nvSpPr>
            <p:cNvPr id="1048957" name="矩形 15"/>
            <p:cNvSpPr/>
            <p:nvPr/>
          </p:nvSpPr>
          <p:spPr>
            <a:xfrm>
              <a:off x="1019175" y="3386632"/>
              <a:ext cx="933451" cy="933451"/>
            </a:xfrm>
            <a:prstGeom prst="rect">
              <a:avLst/>
            </a:prstGeom>
            <a:solidFill>
              <a:srgbClr val="376092"/>
            </a:solidFill>
            <a:ln w="57150"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38" tIns="45719" rIns="91438" bIns="45719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58" name="TextBox 45"/>
            <p:cNvSpPr txBox="1"/>
            <p:nvPr/>
          </p:nvSpPr>
          <p:spPr>
            <a:xfrm>
              <a:off x="1249679" y="3551815"/>
              <a:ext cx="5056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zh-CN" altLang="en-US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1" name="组合 51"/>
          <p:cNvGrpSpPr/>
          <p:nvPr/>
        </p:nvGrpSpPr>
        <p:grpSpPr>
          <a:xfrm>
            <a:off x="3859481" y="2199359"/>
            <a:ext cx="933451" cy="933451"/>
            <a:chOff x="6213475" y="1988840"/>
            <a:chExt cx="933451" cy="933451"/>
          </a:xfrm>
        </p:grpSpPr>
        <p:sp>
          <p:nvSpPr>
            <p:cNvPr id="1048961" name="矩形 17"/>
            <p:cNvSpPr/>
            <p:nvPr/>
          </p:nvSpPr>
          <p:spPr>
            <a:xfrm>
              <a:off x="6213475" y="1988840"/>
              <a:ext cx="933451" cy="933451"/>
            </a:xfrm>
            <a:prstGeom prst="rect">
              <a:avLst/>
            </a:prstGeom>
            <a:solidFill>
              <a:srgbClr val="376092"/>
            </a:solidFill>
            <a:ln w="57150"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38" tIns="45719" rIns="91438" bIns="45719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62" name="TextBox 49"/>
            <p:cNvSpPr txBox="1"/>
            <p:nvPr/>
          </p:nvSpPr>
          <p:spPr>
            <a:xfrm>
              <a:off x="6442037" y="2149735"/>
              <a:ext cx="5056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zh-CN" altLang="en-US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2" name="组合 81"/>
          <p:cNvGrpSpPr/>
          <p:nvPr/>
        </p:nvGrpSpPr>
        <p:grpSpPr>
          <a:xfrm>
            <a:off x="4849776" y="1214766"/>
            <a:ext cx="3933824" cy="990662"/>
            <a:chOff x="7204074" y="2386013"/>
            <a:chExt cx="3933824" cy="990661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8963" name="矩形 37"/>
            <p:cNvSpPr/>
            <p:nvPr/>
          </p:nvSpPr>
          <p:spPr>
            <a:xfrm>
              <a:off x="7204074" y="2386013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64" name="文本框 6"/>
            <p:cNvSpPr txBox="1"/>
            <p:nvPr/>
          </p:nvSpPr>
          <p:spPr>
            <a:xfrm>
              <a:off x="7343389" y="2731515"/>
              <a:ext cx="3578611" cy="6451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借阅前的热身准备，通过中图法简表，了解学科分类号，帮助你在书库中浏览同类文献。</a:t>
              </a:r>
              <a:endPara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65" name="文本框 7"/>
            <p:cNvSpPr txBox="1"/>
            <p:nvPr/>
          </p:nvSpPr>
          <p:spPr>
            <a:xfrm>
              <a:off x="7343139" y="2467928"/>
              <a:ext cx="2492375" cy="3371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借阅流程&amp;中图法简表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93" name="组合 40"/>
          <p:cNvGrpSpPr/>
          <p:nvPr/>
        </p:nvGrpSpPr>
        <p:grpSpPr>
          <a:xfrm>
            <a:off x="3859176" y="1214766"/>
            <a:ext cx="933451" cy="933451"/>
            <a:chOff x="6213475" y="1988840"/>
            <a:chExt cx="933451" cy="933451"/>
          </a:xfrm>
        </p:grpSpPr>
        <p:sp>
          <p:nvSpPr>
            <p:cNvPr id="1048966" name="矩形 41"/>
            <p:cNvSpPr/>
            <p:nvPr/>
          </p:nvSpPr>
          <p:spPr>
            <a:xfrm>
              <a:off x="6213475" y="1988840"/>
              <a:ext cx="933451" cy="933451"/>
            </a:xfrm>
            <a:prstGeom prst="rect">
              <a:avLst/>
            </a:prstGeom>
            <a:solidFill>
              <a:srgbClr val="376092"/>
            </a:solidFill>
            <a:ln w="57150"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38" tIns="45719" rIns="91438" bIns="45719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67" name="TextBox 42"/>
            <p:cNvSpPr txBox="1"/>
            <p:nvPr/>
          </p:nvSpPr>
          <p:spPr>
            <a:xfrm>
              <a:off x="6442037" y="2149735"/>
              <a:ext cx="5056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zh-CN" altLang="en-US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5" name="组合 60"/>
          <p:cNvGrpSpPr/>
          <p:nvPr/>
        </p:nvGrpSpPr>
        <p:grpSpPr>
          <a:xfrm>
            <a:off x="3857197" y="4162358"/>
            <a:ext cx="933451" cy="933451"/>
            <a:chOff x="1019175" y="3386632"/>
            <a:chExt cx="933451" cy="933451"/>
          </a:xfrm>
        </p:grpSpPr>
        <p:sp>
          <p:nvSpPr>
            <p:cNvPr id="1048971" name="矩形 61"/>
            <p:cNvSpPr/>
            <p:nvPr/>
          </p:nvSpPr>
          <p:spPr>
            <a:xfrm>
              <a:off x="1019175" y="3386632"/>
              <a:ext cx="933451" cy="933451"/>
            </a:xfrm>
            <a:prstGeom prst="rect">
              <a:avLst/>
            </a:prstGeom>
            <a:solidFill>
              <a:srgbClr val="376092"/>
            </a:solidFill>
            <a:ln w="57150"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38" tIns="45719" rIns="91438" bIns="45719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72" name="TextBox 62"/>
            <p:cNvSpPr txBox="1"/>
            <p:nvPr/>
          </p:nvSpPr>
          <p:spPr>
            <a:xfrm>
              <a:off x="1249679" y="3551815"/>
              <a:ext cx="5056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  <a:endParaRPr lang="zh-CN" altLang="en-US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6" name="组合 85"/>
          <p:cNvGrpSpPr/>
          <p:nvPr/>
        </p:nvGrpSpPr>
        <p:grpSpPr>
          <a:xfrm>
            <a:off x="4855794" y="4172813"/>
            <a:ext cx="3933824" cy="933451"/>
            <a:chOff x="2009774" y="5181600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8973" name="矩形 64"/>
            <p:cNvSpPr/>
            <p:nvPr/>
          </p:nvSpPr>
          <p:spPr>
            <a:xfrm>
              <a:off x="2009774" y="5181600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74" name="文本框 6"/>
            <p:cNvSpPr txBox="1"/>
            <p:nvPr/>
          </p:nvSpPr>
          <p:spPr>
            <a:xfrm>
              <a:off x="2149089" y="5534117"/>
              <a:ext cx="3578611" cy="4603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可通过自助借还机自主办理，也可通过服务台进行人工办理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75" name="文本框 7"/>
            <p:cNvSpPr txBox="1"/>
            <p:nvPr/>
          </p:nvSpPr>
          <p:spPr>
            <a:xfrm>
              <a:off x="2149090" y="5270795"/>
              <a:ext cx="1813379" cy="3371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借还办理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97" name="组合 67"/>
          <p:cNvGrpSpPr/>
          <p:nvPr/>
        </p:nvGrpSpPr>
        <p:grpSpPr>
          <a:xfrm>
            <a:off x="3848049" y="5143728"/>
            <a:ext cx="933451" cy="933451"/>
            <a:chOff x="1019175" y="4784427"/>
            <a:chExt cx="933451" cy="933451"/>
          </a:xfrm>
        </p:grpSpPr>
        <p:sp>
          <p:nvSpPr>
            <p:cNvPr id="1048976" name="矩形 68"/>
            <p:cNvSpPr/>
            <p:nvPr/>
          </p:nvSpPr>
          <p:spPr>
            <a:xfrm>
              <a:off x="1019175" y="4784427"/>
              <a:ext cx="933451" cy="933451"/>
            </a:xfrm>
            <a:prstGeom prst="rect">
              <a:avLst/>
            </a:prstGeom>
            <a:solidFill>
              <a:srgbClr val="376092"/>
            </a:solidFill>
            <a:ln w="57150"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38" tIns="45719" rIns="91438" bIns="45719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977" name="TextBox 69"/>
            <p:cNvSpPr txBox="1"/>
            <p:nvPr/>
          </p:nvSpPr>
          <p:spPr>
            <a:xfrm>
              <a:off x="1244300" y="4955688"/>
              <a:ext cx="5056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5</a:t>
              </a:r>
              <a:endParaRPr lang="zh-CN" altLang="en-US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48988" name="文本框 15"/>
          <p:cNvSpPr txBox="1"/>
          <p:nvPr/>
        </p:nvSpPr>
        <p:spPr bwMode="auto">
          <a:xfrm>
            <a:off x="10327340" y="215863"/>
            <a:ext cx="1655394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dist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PART  </a:t>
            </a:r>
            <a:endParaRPr lang="en-US" altLang="zh-CN" sz="2800" kern="0" spc="400" dirty="0">
              <a:solidFill>
                <a:schemeClr val="tx1">
                  <a:lumMod val="65000"/>
                  <a:lumOff val="3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algn="dist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THREE</a:t>
            </a:r>
            <a:endParaRPr lang="zh-CN" altLang="en-US" sz="2800" kern="0" spc="400" dirty="0">
              <a:solidFill>
                <a:schemeClr val="tx1">
                  <a:lumMod val="65000"/>
                  <a:lumOff val="3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204" name="组合 101"/>
          <p:cNvGrpSpPr/>
          <p:nvPr/>
        </p:nvGrpSpPr>
        <p:grpSpPr>
          <a:xfrm>
            <a:off x="448822" y="101062"/>
            <a:ext cx="1220114" cy="986374"/>
            <a:chOff x="4126244" y="-985682"/>
            <a:chExt cx="4340270" cy="3445465"/>
          </a:xfrm>
        </p:grpSpPr>
        <p:pic>
          <p:nvPicPr>
            <p:cNvPr id="2097189" name="图片 102"/>
            <p:cNvPicPr>
              <a:picLocks noChangeAspect="1"/>
            </p:cNvPicPr>
            <p:nvPr/>
          </p:nvPicPr>
          <p:blipFill rotWithShape="1">
            <a:blip r:embed="rId1"/>
            <a:srcRect/>
            <a:stretch>
              <a:fillRect/>
            </a:stretch>
          </p:blipFill>
          <p:spPr>
            <a:xfrm>
              <a:off x="4126244" y="-985682"/>
              <a:ext cx="4340270" cy="3445465"/>
            </a:xfrm>
            <a:prstGeom prst="rect">
              <a:avLst/>
            </a:prstGeom>
          </p:spPr>
        </p:pic>
        <p:sp>
          <p:nvSpPr>
            <p:cNvPr id="1048994" name="文本框 16"/>
            <p:cNvSpPr txBox="1"/>
            <p:nvPr/>
          </p:nvSpPr>
          <p:spPr>
            <a:xfrm>
              <a:off x="4738574" y="-63164"/>
              <a:ext cx="2709182" cy="225358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3600" b="1" dirty="0">
                  <a:solidFill>
                    <a:prstClr val="white"/>
                  </a:solidFill>
                </a:rPr>
                <a:t>三</a:t>
              </a:r>
              <a:endParaRPr lang="zh-CN" altLang="en-US" sz="36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84"/>
          <p:cNvGrpSpPr/>
          <p:nvPr/>
        </p:nvGrpSpPr>
        <p:grpSpPr>
          <a:xfrm>
            <a:off x="4845257" y="3195253"/>
            <a:ext cx="3933824" cy="933451"/>
            <a:chOff x="2009774" y="3783806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2" name="矩形 57"/>
            <p:cNvSpPr/>
            <p:nvPr>
              <p:custDataLst>
                <p:tags r:id="rId2"/>
              </p:custDataLst>
            </p:nvPr>
          </p:nvSpPr>
          <p:spPr>
            <a:xfrm>
              <a:off x="2009774" y="3783806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" name="文本框 6"/>
            <p:cNvSpPr txBox="1"/>
            <p:nvPr>
              <p:custDataLst>
                <p:tags r:id="rId3"/>
              </p:custDataLst>
            </p:nvPr>
          </p:nvSpPr>
          <p:spPr>
            <a:xfrm>
              <a:off x="2149089" y="4136323"/>
              <a:ext cx="35786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掌握查询检索获取要领，学习如何在书海中定位你所关注的那本书。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2149090" y="3873001"/>
              <a:ext cx="1813379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文献获取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 spd="slow" advTm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24" name="矩形 1"/>
          <p:cNvSpPr/>
          <p:nvPr>
            <p:custDataLst>
              <p:tags r:id="rId1"/>
            </p:custDataLst>
          </p:nvPr>
        </p:nvSpPr>
        <p:spPr>
          <a:xfrm>
            <a:off x="635" y="-635"/>
            <a:ext cx="12192000" cy="6858635"/>
          </a:xfrm>
          <a:prstGeom prst="rect">
            <a:avLst/>
          </a:prstGeom>
          <a:solidFill>
            <a:srgbClr val="3760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ts val="2800"/>
              </a:lnSpc>
              <a:buFont typeface="Wingdings" panose="05000000000000000000" pitchFamily="2" charset="2"/>
              <a:buNone/>
            </a:pPr>
            <a:endParaRPr lang="zh-CN" altLang="en-US" dirty="0"/>
          </a:p>
        </p:txBody>
      </p:sp>
      <p:sp>
        <p:nvSpPr>
          <p:cNvPr id="1048600" name="矩形 1"/>
          <p:cNvSpPr/>
          <p:nvPr/>
        </p:nvSpPr>
        <p:spPr>
          <a:xfrm>
            <a:off x="1330742" y="418844"/>
            <a:ext cx="2468880" cy="5988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200">
              <a:lnSpc>
                <a:spcPct val="110000"/>
              </a:lnSpc>
            </a:pPr>
            <a:r>
              <a:rPr lang="zh-CN" altLang="en-US" sz="3000" b="1" dirty="0"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字体管家嘉丽丽" charset="-122"/>
                <a:sym typeface="微软雅黑" panose="020B0503020204020204" charset="-122"/>
              </a:rPr>
              <a:t>阅读学分制度</a:t>
            </a:r>
            <a:endParaRPr lang="zh-CN" altLang="en-US" sz="3000" b="1" dirty="0"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字体管家嘉丽丽" charset="-122"/>
              <a:sym typeface="微软雅黑" panose="020B0503020204020204" charset="-122"/>
            </a:endParaRPr>
          </a:p>
        </p:txBody>
      </p:sp>
      <p:graphicFrame>
        <p:nvGraphicFramePr>
          <p:cNvPr id="14" name="表格 13"/>
          <p:cNvGraphicFramePr/>
          <p:nvPr>
            <p:custDataLst>
              <p:tags r:id="rId2"/>
            </p:custDataLst>
          </p:nvPr>
        </p:nvGraphicFramePr>
        <p:xfrm>
          <a:off x="4963160" y="693420"/>
          <a:ext cx="6877685" cy="5299710"/>
        </p:xfrm>
        <a:graphic>
          <a:graphicData uri="http://schemas.openxmlformats.org/drawingml/2006/table">
            <a:tbl>
              <a:tblPr/>
              <a:tblGrid>
                <a:gridCol w="968375"/>
                <a:gridCol w="758825"/>
                <a:gridCol w="940435"/>
                <a:gridCol w="1950085"/>
                <a:gridCol w="2259965"/>
              </a:tblGrid>
              <a:tr h="254000">
                <a:tc rowSpan="2">
                  <a:txBody>
                    <a:bodyPr/>
                    <a:p>
                      <a:pPr marL="6858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模块</a:t>
                      </a:r>
                      <a:endParaRPr lang="zh-CN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p>
                      <a:pPr marL="6858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项目</a:t>
                      </a:r>
                      <a:endParaRPr lang="zh-CN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p>
                      <a:pPr marL="6858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三年总积分数配置</a:t>
                      </a:r>
                      <a:endParaRPr lang="zh-CN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p>
                      <a:pPr marL="6858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计分标准</a:t>
                      </a:r>
                      <a:endParaRPr lang="zh-CN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27965">
                <a:tc vMerge="1">
                  <a:tcPr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计分规则说明</a:t>
                      </a:r>
                      <a:endParaRPr lang="zh-CN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备注</a:t>
                      </a:r>
                      <a:endParaRPr lang="zh-CN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42110">
                <a:tc rowSpan="5">
                  <a:txBody>
                    <a:bodyPr/>
                    <a:p>
                      <a:pPr marL="6858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阅读学分（自规定实施之日起，学生三年内需修满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780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积分，每年需修满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260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积分，毕业时可获总学分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分）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纸本图书阅读</a:t>
                      </a:r>
                      <a:endParaRPr lang="zh-CN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≧510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积分 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线下借阅一本纸书获取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积分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每本书借阅周期不少于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天，由系统自动统计。（累计积分值不设上限）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2.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三年累计借书量需达到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本以上，建议学生每年借书量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17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本以上（系统不做限制）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635">
                <a:tc vMerge="1">
                  <a:tcPr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电子图书阅读</a:t>
                      </a:r>
                      <a:endParaRPr lang="zh-CN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积分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在平台内使用电子资源，阅读十分钟得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积分（单次阅读不满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分钟不计分）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设置每年获取积分上限为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积分（需阅读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分钟）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2.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三年内阅读累计获取积分上限为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积分，阅读时长需高于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600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分钟。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96645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阅读成果分享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210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积分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撰写读后感、读书笔记、读书报告、书评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积分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篇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每篇字数不得少于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字。</a:t>
                      </a:r>
                      <a:b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</a:b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2.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设置每年获取积分上限为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积分（需提交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篇），即三年获取积分上限为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210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积分（共提交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21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篇）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9425">
                <a:tc vMerge="1">
                  <a:tcPr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 gridSpan="2">
                  <a:txBody>
                    <a:bodyPr/>
                    <a:p>
                      <a:pPr marL="6858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加分项</a:t>
                      </a:r>
                      <a:endParaRPr lang="zh-CN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cPr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获省级、国家级奖项即获取奖励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400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学分。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 </a:t>
                      </a:r>
                      <a:endParaRPr lang="en-US" altLang="zh-CN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5930">
                <a:tc vMerge="1">
                  <a:tcPr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gridSpan="2">
                  <a:tcPr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2.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学年阅读排名前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</a:t>
                      </a:r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80</a:t>
                      </a:r>
                      <a:r>
                        <a:rPr lang="zh-CN" altLang="en-US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学分。</a:t>
                      </a:r>
                      <a:endParaRPr lang="zh-CN" altLang="en-US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分三亚、五指山两个校区分别统计排名。</a:t>
                      </a:r>
                      <a:endParaRPr lang="zh-CN" sz="1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文本框 14"/>
          <p:cNvSpPr txBox="1"/>
          <p:nvPr/>
        </p:nvSpPr>
        <p:spPr>
          <a:xfrm>
            <a:off x="374650" y="1317625"/>
            <a:ext cx="4588510" cy="4831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1、适用群体：</a:t>
            </a:r>
            <a:r>
              <a:rPr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本科大一至大三；专科大一至大三</a:t>
            </a:r>
            <a:endParaRPr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2、目标要求：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阅读学分为第二课堂必修学分，在校期间须修满1学分方可毕业。学生在校期间三年内需累积修满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780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学习通积分（原始分），每学年累积修满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260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学习通积分（原始分），毕业时可换取第二课堂阅读学分1分。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3.认定办法：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阅读积分认定办法由图书馆同校团委、教务处、学工处、各学院共同制定，主要包含以三个方面要求：纸质图书阅读、电子图书阅读、阅读成果分享三部分。其中电子图书阅读积分通过“移动图书馆（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学习通APP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)中阅读积分板块”完成。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 rot="20100000">
            <a:off x="140335" y="453390"/>
            <a:ext cx="1190625" cy="5187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sz="3000" dirty="0">
                <a:solidFill>
                  <a:srgbClr val="FFC000"/>
                </a:solidFill>
                <a:latin typeface="华文彩云" panose="02010800040101010101" charset="-122"/>
                <a:ea typeface="华文彩云" panose="02010800040101010101" charset="-122"/>
                <a:cs typeface="微软雅黑" panose="020B0503020204020204" charset="-122"/>
                <a:sym typeface="+mn-ea"/>
              </a:rPr>
              <a:t>！！！</a:t>
            </a:r>
            <a:endParaRPr lang="zh-CN" sz="3000" dirty="0">
              <a:solidFill>
                <a:srgbClr val="FFC000"/>
              </a:solidFill>
              <a:latin typeface="华文彩云" panose="02010800040101010101" charset="-122"/>
              <a:ea typeface="华文彩云" panose="02010800040101010101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5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31585"/>
            <a:ext cx="4114800" cy="365125"/>
          </a:xfrm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grpSp>
        <p:nvGrpSpPr>
          <p:cNvPr id="206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49" name="直接连接符 73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7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8996" name="圆角矩形 77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997" name="圆角矩形 78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998" name="圆角矩形 79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999" name="圆角矩形 80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00" name="圆角矩形 81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01" name="文本框 4"/>
              <p:cNvSpPr txBox="1"/>
              <p:nvPr/>
            </p:nvSpPr>
            <p:spPr>
              <a:xfrm>
                <a:off x="1159511" y="680648"/>
                <a:ext cx="815027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二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002" name="矩形 76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003" name="矩形 31"/>
          <p:cNvSpPr/>
          <p:nvPr/>
        </p:nvSpPr>
        <p:spPr bwMode="auto">
          <a:xfrm>
            <a:off x="6604863" y="1213438"/>
            <a:ext cx="5216145" cy="5644563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1" i="0" u="none" strike="noStrike" cap="none" normalizeH="0" baseline="0">
              <a:ln>
                <a:noFill/>
              </a:ln>
              <a:solidFill>
                <a:srgbClr val="040404"/>
              </a:solidFill>
              <a:effectLst/>
              <a:latin typeface="楷体_GB2312" panose="02010609030101010101" pitchFamily="49" charset="-122"/>
              <a:ea typeface="微软雅黑" panose="020B0503020204020204" charset="-122"/>
            </a:endParaRPr>
          </a:p>
        </p:txBody>
      </p:sp>
      <p:sp>
        <p:nvSpPr>
          <p:cNvPr id="1049004" name="TextBox 4"/>
          <p:cNvSpPr txBox="1"/>
          <p:nvPr/>
        </p:nvSpPr>
        <p:spPr bwMode="auto">
          <a:xfrm>
            <a:off x="6757035" y="398780"/>
            <a:ext cx="458914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3.1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、借阅流程</a:t>
            </a: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&amp;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中图法简表</a:t>
            </a:r>
            <a:endParaRPr lang="zh-CN" altLang="en-US" sz="2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005" name="矩形 40"/>
          <p:cNvSpPr/>
          <p:nvPr/>
        </p:nvSpPr>
        <p:spPr>
          <a:xfrm>
            <a:off x="1775520" y="340160"/>
            <a:ext cx="3611880" cy="4978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8565"/>
            <a:r>
              <a: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纸质图书的查找与利用</a:t>
            </a:r>
            <a:endParaRPr lang="zh-CN" altLang="en-US" sz="2700" b="1" kern="0" dirty="0">
              <a:solidFill>
                <a:srgbClr val="376092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208" name="组合 3"/>
          <p:cNvGrpSpPr/>
          <p:nvPr/>
        </p:nvGrpSpPr>
        <p:grpSpPr>
          <a:xfrm>
            <a:off x="287655" y="1400810"/>
            <a:ext cx="1891030" cy="5269230"/>
            <a:chOff x="10401" y="1717"/>
            <a:chExt cx="2937" cy="8298"/>
          </a:xfrm>
        </p:grpSpPr>
        <p:sp>
          <p:nvSpPr>
            <p:cNvPr id="1049006" name="矩形 58"/>
            <p:cNvSpPr/>
            <p:nvPr/>
          </p:nvSpPr>
          <p:spPr bwMode="auto">
            <a:xfrm>
              <a:off x="10401" y="1717"/>
              <a:ext cx="2937" cy="829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376092"/>
              </a:solidFill>
            </a:ln>
          </p:spPr>
          <p:txBody>
            <a:bodyPr vert="horz" wrap="non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1" i="0" u="none" strike="noStrike" cap="none" normalizeH="0" baseline="0">
                <a:ln>
                  <a:noFill/>
                </a:ln>
                <a:solidFill>
                  <a:srgbClr val="040404"/>
                </a:solidFill>
                <a:effectLst/>
                <a:latin typeface="楷体_GB2312" panose="02010609030101010101" pitchFamily="49" charset="-122"/>
                <a:ea typeface="微软雅黑" panose="020B0503020204020204" charset="-122"/>
              </a:endParaRPr>
            </a:p>
          </p:txBody>
        </p:sp>
        <p:sp>
          <p:nvSpPr>
            <p:cNvPr id="1049007" name="Rectangle 4"/>
            <p:cNvSpPr/>
            <p:nvPr/>
          </p:nvSpPr>
          <p:spPr bwMode="auto">
            <a:xfrm>
              <a:off x="10623" y="3115"/>
              <a:ext cx="2551" cy="1225"/>
            </a:xfrm>
            <a:prstGeom prst="rect">
              <a:avLst/>
            </a:prstGeom>
            <a:solidFill>
              <a:srgbClr val="376092"/>
            </a:solidFill>
            <a:ln w="9525">
              <a:solidFill>
                <a:schemeClr val="bg1"/>
              </a:solidFill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黑体" panose="02010609060101010101" pitchFamily="2" charset="-122"/>
                </a:rPr>
                <a:t>查询检索</a:t>
              </a:r>
              <a:endParaRPr lang="zh-CN" altLang="en-US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2" charset="-122"/>
              </a:endParaRPr>
            </a:p>
          </p:txBody>
        </p:sp>
        <p:sp>
          <p:nvSpPr>
            <p:cNvPr id="1049008" name="Rectangle 7"/>
            <p:cNvSpPr/>
            <p:nvPr/>
          </p:nvSpPr>
          <p:spPr bwMode="auto">
            <a:xfrm>
              <a:off x="10637" y="5007"/>
              <a:ext cx="2502" cy="1197"/>
            </a:xfrm>
            <a:prstGeom prst="rect">
              <a:avLst/>
            </a:prstGeom>
            <a:solidFill>
              <a:srgbClr val="376092"/>
            </a:solidFill>
            <a:ln w="9525">
              <a:solidFill>
                <a:schemeClr val="bg1"/>
              </a:solidFill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获取文献</a:t>
              </a:r>
              <a:endParaRPr lang="zh-CN" altLang="en-US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黑体" panose="02010609060101010101" pitchFamily="2" charset="-122"/>
              </a:endParaRPr>
            </a:p>
          </p:txBody>
        </p:sp>
        <p:sp>
          <p:nvSpPr>
            <p:cNvPr id="1049009" name="AutoShape 12"/>
            <p:cNvSpPr/>
            <p:nvPr/>
          </p:nvSpPr>
          <p:spPr bwMode="auto">
            <a:xfrm>
              <a:off x="11692" y="8129"/>
              <a:ext cx="401" cy="545"/>
            </a:xfrm>
            <a:prstGeom prst="downArrow">
              <a:avLst>
                <a:gd name="adj1" fmla="val 50000"/>
                <a:gd name="adj2" fmla="val 80530"/>
              </a:avLst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</a:ln>
          </p:spPr>
          <p:txBody>
            <a:bodyPr vert="eaVert" wrap="none" lIns="90170" tIns="46990" rIns="90170" bIns="46990" anchor="ctr"/>
            <a:lstStyle>
              <a:lvl1pPr eaLnBrk="0" hangingPunct="0">
                <a:defRPr b="1">
                  <a:solidFill>
                    <a:srgbClr val="040404"/>
                  </a:solidFill>
                  <a:latin typeface="楷体_GB2312" panose="02010609030101010101" pitchFamily="49" charset="-122"/>
                  <a:ea typeface="微软雅黑" panose="020B0503020204020204" charset="-122"/>
                </a:defRPr>
              </a:lvl1pPr>
              <a:lvl2pPr marL="742950" indent="-285750" eaLnBrk="0" hangingPunct="0">
                <a:defRPr b="1">
                  <a:solidFill>
                    <a:srgbClr val="040404"/>
                  </a:solidFill>
                  <a:latin typeface="楷体_GB2312" panose="02010609030101010101" pitchFamily="49" charset="-122"/>
                  <a:ea typeface="微软雅黑" panose="020B0503020204020204" charset="-122"/>
                </a:defRPr>
              </a:lvl2pPr>
              <a:lvl3pPr marL="1143000" indent="-228600" eaLnBrk="0" hangingPunct="0">
                <a:defRPr b="1">
                  <a:solidFill>
                    <a:srgbClr val="040404"/>
                  </a:solidFill>
                  <a:latin typeface="楷体_GB2312" panose="02010609030101010101" pitchFamily="49" charset="-122"/>
                  <a:ea typeface="微软雅黑" panose="020B0503020204020204" charset="-122"/>
                </a:defRPr>
              </a:lvl3pPr>
              <a:lvl4pPr marL="1600200" indent="-228600" eaLnBrk="0" hangingPunct="0">
                <a:defRPr b="1">
                  <a:solidFill>
                    <a:srgbClr val="040404"/>
                  </a:solidFill>
                  <a:latin typeface="楷体_GB2312" panose="02010609030101010101" pitchFamily="49" charset="-122"/>
                  <a:ea typeface="微软雅黑" panose="020B0503020204020204" charset="-122"/>
                </a:defRPr>
              </a:lvl4pPr>
              <a:lvl5pPr marL="2057400" indent="-228600" eaLnBrk="0" hangingPunct="0">
                <a:defRPr b="1">
                  <a:solidFill>
                    <a:srgbClr val="040404"/>
                  </a:solidFill>
                  <a:latin typeface="楷体_GB2312" panose="02010609030101010101" pitchFamily="49" charset="-122"/>
                  <a:ea typeface="微软雅黑" panose="020B050302020402020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rgbClr val="040404"/>
                  </a:solidFill>
                  <a:latin typeface="楷体_GB2312" panose="02010609030101010101" pitchFamily="49" charset="-122"/>
                  <a:ea typeface="微软雅黑" panose="020B050302020402020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rgbClr val="040404"/>
                  </a:solidFill>
                  <a:latin typeface="楷体_GB2312" panose="02010609030101010101" pitchFamily="49" charset="-122"/>
                  <a:ea typeface="微软雅黑" panose="020B050302020402020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rgbClr val="040404"/>
                  </a:solidFill>
                  <a:latin typeface="楷体_GB2312" panose="02010609030101010101" pitchFamily="49" charset="-122"/>
                  <a:ea typeface="微软雅黑" panose="020B050302020402020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rgbClr val="040404"/>
                  </a:solidFill>
                  <a:latin typeface="楷体_GB2312" panose="02010609030101010101" pitchFamily="49" charset="-122"/>
                  <a:ea typeface="微软雅黑" panose="020B0503020204020204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b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9010" name="Rectangle 10"/>
            <p:cNvSpPr/>
            <p:nvPr/>
          </p:nvSpPr>
          <p:spPr bwMode="auto">
            <a:xfrm>
              <a:off x="10660" y="6869"/>
              <a:ext cx="2482" cy="1212"/>
            </a:xfrm>
            <a:prstGeom prst="rect">
              <a:avLst/>
            </a:prstGeom>
            <a:solidFill>
              <a:srgbClr val="376092"/>
            </a:solidFill>
            <a:ln w="9525">
              <a:solidFill>
                <a:schemeClr val="bg1"/>
              </a:solidFill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dirty="0">
                  <a:solidFill>
                    <a:schemeClr val="bg1">
                      <a:lumMod val="9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在馆阅览或</a:t>
              </a:r>
              <a:endParaRPr lang="zh-CN" altLang="en-US" dirty="0">
                <a:solidFill>
                  <a:schemeClr val="bg1">
                    <a:lumMod val="9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dirty="0">
                  <a:solidFill>
                    <a:schemeClr val="bg1">
                      <a:lumMod val="9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办理外</a:t>
              </a:r>
              <a:r>
                <a:rPr lang="zh-CN" altLang="en-US" b="0" dirty="0">
                  <a:solidFill>
                    <a:schemeClr val="bg1">
                      <a:lumMod val="9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借</a:t>
              </a:r>
              <a:endParaRPr lang="zh-CN" altLang="en-US" b="0" dirty="0">
                <a:solidFill>
                  <a:schemeClr val="bg1">
                    <a:lumMod val="9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1049011" name="Rectangle 13"/>
            <p:cNvSpPr/>
            <p:nvPr/>
          </p:nvSpPr>
          <p:spPr bwMode="auto">
            <a:xfrm>
              <a:off x="10673" y="8688"/>
              <a:ext cx="2522" cy="1200"/>
            </a:xfrm>
            <a:prstGeom prst="rect">
              <a:avLst/>
            </a:prstGeom>
            <a:solidFill>
              <a:srgbClr val="376092"/>
            </a:solidFill>
            <a:ln w="9525">
              <a:solidFill>
                <a:schemeClr val="bg1"/>
              </a:solidFill>
              <a:miter lim="800000"/>
            </a:ln>
          </p:spPr>
          <p:txBody>
            <a:bodyPr wrap="none" lIns="90170" tIns="46990" rIns="90170" bIns="46990" anchor="ctr"/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归架</a:t>
              </a:r>
              <a:endParaRPr lang="zh-CN" altLang="en-US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黑体" panose="02010609060101010101" pitchFamily="2" charset="-122"/>
              </a:endParaRPr>
            </a:p>
            <a:p>
              <a:pPr algn="ctr">
                <a:buFont typeface="Arial" panose="020B0604020202020204" pitchFamily="34" charset="0"/>
                <a:buNone/>
              </a:pPr>
              <a:r>
                <a:rPr lang="zh-CN" altLang="en-US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或归还</a:t>
              </a:r>
              <a:endParaRPr lang="zh-CN" altLang="en-US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黑体" panose="02010609060101010101" pitchFamily="2" charset="-122"/>
              </a:endParaRPr>
            </a:p>
          </p:txBody>
        </p:sp>
        <p:pic>
          <p:nvPicPr>
            <p:cNvPr id="2097190" name="Picture 17"/>
            <p:cNvPicPr>
              <a:picLocks noChangeAspect="1" noChangeArrowheads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 bwMode="auto">
            <a:xfrm>
              <a:off x="11649" y="4401"/>
              <a:ext cx="458" cy="582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1049012" name="AutoShape 12"/>
            <p:cNvSpPr/>
            <p:nvPr/>
          </p:nvSpPr>
          <p:spPr bwMode="auto">
            <a:xfrm>
              <a:off x="11670" y="6259"/>
              <a:ext cx="451" cy="593"/>
            </a:xfrm>
            <a:prstGeom prst="downArrow">
              <a:avLst>
                <a:gd name="adj1" fmla="val 50000"/>
                <a:gd name="adj2" fmla="val 8081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</a:ln>
          </p:spPr>
          <p:txBody>
            <a:bodyPr vert="eaVert" wrap="none" lIns="90170" tIns="46990" rIns="90170" bIns="46990" anchor="ctr"/>
            <a:lstStyle>
              <a:lvl1pPr algn="just" eaLnBrk="0" hangingPunct="0">
                <a:lnSpc>
                  <a:spcPct val="110000"/>
                </a:lnSpc>
                <a:spcBef>
                  <a:spcPts val="1200"/>
                </a:spcBef>
                <a:buClr>
                  <a:schemeClr val="accent1"/>
                </a:buClr>
                <a:buSzPct val="50000"/>
                <a:buFont typeface="Wingdings 3" panose="05040102010807070707" pitchFamily="18" charset="2"/>
                <a:buChar char="p"/>
                <a:defRPr sz="2400" b="1">
                  <a:solidFill>
                    <a:srgbClr val="4480D0"/>
                  </a:solidFill>
                  <a:latin typeface="幼圆" panose="02010509060101010101" pitchFamily="49" charset="-122"/>
                  <a:ea typeface="幼圆" panose="02010509060101010101" pitchFamily="49" charset="-122"/>
                </a:defRPr>
              </a:lvl1pPr>
              <a:lvl2pPr marL="742950" indent="-285750" eaLnBrk="0" hangingPunct="0">
                <a:lnSpc>
                  <a:spcPct val="120000"/>
                </a:lnSpc>
                <a:spcAft>
                  <a:spcPts val="1200"/>
                </a:spcAft>
                <a:buClr>
                  <a:srgbClr val="70D4D7"/>
                </a:buClr>
                <a:buFont typeface="幼圆" panose="02010509060101010101" pitchFamily="49" charset="-122"/>
                <a:buChar char=" "/>
                <a:defRPr sz="1600">
                  <a:solidFill>
                    <a:schemeClr val="tx1"/>
                  </a:solidFill>
                  <a:latin typeface="幼圆" panose="02010509060101010101" pitchFamily="49" charset="-122"/>
                  <a:ea typeface="幼圆" panose="02010509060101010101" pitchFamily="49" charset="-122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9pPr>
            </a:lstStyle>
            <a:p>
              <a:pPr algn="l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49013" name="矩形 66"/>
            <p:cNvSpPr/>
            <p:nvPr/>
          </p:nvSpPr>
          <p:spPr>
            <a:xfrm rot="5400000">
              <a:off x="11380" y="1128"/>
              <a:ext cx="1074" cy="25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rgbClr val="FFFFFF"/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txBody>
            <a:bodyPr vert="eaVert" wrap="square">
              <a:noAutofit/>
            </a:bodyPr>
            <a:lstStyle/>
            <a:p>
              <a:pPr algn="ctr" eaLnBrk="0" hangingPunct="0">
                <a:buFont typeface="Arial" panose="020B0604020202020204" pitchFamily="34" charset="0"/>
                <a:buNone/>
              </a:pPr>
              <a:endParaRPr lang="zh-CN" altLang="en-US" sz="3600" dirty="0">
                <a:solidFill>
                  <a:srgbClr val="FFC000"/>
                </a:solidFill>
                <a:latin typeface="+mj-lt"/>
                <a:ea typeface="黑体" panose="02010609060101010101" pitchFamily="2" charset="-122"/>
              </a:endParaRPr>
            </a:p>
          </p:txBody>
        </p:sp>
        <p:sp>
          <p:nvSpPr>
            <p:cNvPr id="1049014" name="TextBox 83"/>
            <p:cNvSpPr txBox="1"/>
            <p:nvPr/>
          </p:nvSpPr>
          <p:spPr>
            <a:xfrm>
              <a:off x="10871" y="2108"/>
              <a:ext cx="2052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000" b="1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</a:rPr>
                <a:t>借阅流程</a:t>
              </a:r>
              <a:endParaRPr lang="zh-CN" altLang="en-US" sz="2000" b="1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2097198" name="Picture 6" descr="C:\Documents and Settings\Administrator\Application Data\Tencent\Users\1571682460\QQ\WinTemp\RichOle\AR3A`1@L55H6C{9@SRC{[YL.pn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02865" y="1400810"/>
            <a:ext cx="9413240" cy="5306695"/>
          </a:xfrm>
          <a:prstGeom prst="rect">
            <a:avLst/>
          </a:prstGeom>
          <a:noFill/>
        </p:spPr>
      </p:pic>
      <p:sp>
        <p:nvSpPr>
          <p:cNvPr id="1049017" name="Text Box 4"/>
          <p:cNvSpPr txBox="1"/>
          <p:nvPr>
            <p:custDataLst>
              <p:tags r:id="rId4"/>
            </p:custDataLst>
          </p:nvPr>
        </p:nvSpPr>
        <p:spPr bwMode="auto">
          <a:xfrm>
            <a:off x="4459605" y="5441950"/>
            <a:ext cx="3607435" cy="805815"/>
          </a:xfrm>
          <a:prstGeom prst="rect">
            <a:avLst/>
          </a:prstGeom>
          <a:solidFill>
            <a:srgbClr val="376092"/>
          </a:solidFill>
          <a:ln w="1905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noAutofit/>
          </a:bodyPr>
          <a:lstStyle>
            <a:lvl1pPr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algn="l">
              <a:buFont typeface="Arial" panose="020B0604020202020204" pitchFamily="34" charset="0"/>
              <a:buNone/>
            </a:pPr>
            <a:r>
              <a:rPr lang="zh-CN" altLang="en-US" sz="1400" b="0" dirty="0">
                <a:solidFill>
                  <a:srgbClr val="FFC000"/>
                </a:solidFill>
                <a:latin typeface="微软雅黑" panose="020B0503020204020204" charset="-122"/>
              </a:rPr>
              <a:t>我馆图书排架采用中图法分类，共</a:t>
            </a:r>
            <a:r>
              <a:rPr lang="en-US" altLang="zh-CN" sz="1400" b="0" dirty="0">
                <a:solidFill>
                  <a:srgbClr val="FFC000"/>
                </a:solidFill>
                <a:latin typeface="微软雅黑" panose="020B0503020204020204" charset="-122"/>
              </a:rPr>
              <a:t>5</a:t>
            </a:r>
            <a:r>
              <a:rPr lang="zh-CN" altLang="en-US" sz="1400" b="0" dirty="0">
                <a:solidFill>
                  <a:srgbClr val="FFC000"/>
                </a:solidFill>
                <a:latin typeface="微软雅黑" panose="020B0503020204020204" charset="-122"/>
              </a:rPr>
              <a:t>大部</a:t>
            </a:r>
            <a:r>
              <a:rPr lang="en-US" altLang="zh-CN" sz="1400" b="0" dirty="0">
                <a:solidFill>
                  <a:srgbClr val="FFC000"/>
                </a:solidFill>
                <a:latin typeface="微软雅黑" panose="020B0503020204020204" charset="-122"/>
              </a:rPr>
              <a:t>22</a:t>
            </a:r>
            <a:r>
              <a:rPr lang="zh-CN" altLang="en-US" sz="1400" b="0" dirty="0">
                <a:solidFill>
                  <a:srgbClr val="FFC000"/>
                </a:solidFill>
                <a:latin typeface="微软雅黑" panose="020B0503020204020204" charset="-122"/>
              </a:rPr>
              <a:t>个基本大类。记住你关心学科的分类号，可以帮助你在书库中浏览同类文献</a:t>
            </a:r>
            <a:endParaRPr lang="zh-CN" altLang="en-US" sz="1400" b="0" dirty="0">
              <a:solidFill>
                <a:srgbClr val="FFC000"/>
              </a:solidFill>
              <a:latin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2626360" y="941070"/>
            <a:ext cx="9330055" cy="430530"/>
          </a:xfrm>
          <a:prstGeom prst="rect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txBody>
          <a:bodyPr wrap="none">
            <a:noAutofit/>
          </a:bodyPr>
          <a:lstStyle/>
          <a:p>
            <a:pPr algn="ctr" eaLnBrk="0" hangingPunct="0"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chemeClr val="accent3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中图法简表（五大部二十二大类）</a:t>
            </a:r>
            <a:endParaRPr lang="zh-CN" altLang="en-US" b="1" dirty="0">
              <a:solidFill>
                <a:schemeClr val="accent3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Tm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1" name="TextBox 4"/>
          <p:cNvSpPr txBox="1"/>
          <p:nvPr/>
        </p:nvSpPr>
        <p:spPr bwMode="auto">
          <a:xfrm>
            <a:off x="7019175" y="382627"/>
            <a:ext cx="3312826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r">
              <a:buFont typeface="Arial" panose="020B0604020202020204" pitchFamily="34" charset="0"/>
              <a:buNone/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3.2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、查询检索（</a:t>
            </a: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PC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端）</a:t>
            </a:r>
            <a:endParaRPr lang="en-US" altLang="zh-CN" sz="2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215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51" name="直接连接符 48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032" name="矩形 49"/>
            <p:cNvSpPr/>
            <p:nvPr/>
          </p:nvSpPr>
          <p:spPr>
            <a:xfrm>
              <a:off x="1331640" y="255120"/>
              <a:ext cx="2708910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纸质图书的查找与利用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216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9033" name="圆角矩形 52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34" name="圆角矩形 53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35" name="圆角矩形 54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36" name="圆角矩形 55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37" name="圆角矩形 56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38" name="文本框 4"/>
              <p:cNvSpPr txBox="1"/>
              <p:nvPr/>
            </p:nvSpPr>
            <p:spPr>
              <a:xfrm>
                <a:off x="1159512" y="680648"/>
                <a:ext cx="807143" cy="7224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三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039" name="矩形 51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097201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538" y="1899285"/>
            <a:ext cx="9070047" cy="48520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49042" name="AutoShape 11"/>
          <p:cNvSpPr/>
          <p:nvPr/>
        </p:nvSpPr>
        <p:spPr bwMode="auto">
          <a:xfrm>
            <a:off x="4097020" y="5106035"/>
            <a:ext cx="946150" cy="287655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FF0000"/>
            </a:solidFill>
            <a:rou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040404"/>
              </a:solidFill>
              <a:latin typeface="楷体_GB2312" panose="02010609030101010101" pitchFamily="49" charset="-122"/>
              <a:ea typeface="微软雅黑" panose="020B0503020204020204" charset="-122"/>
            </a:endParaRPr>
          </a:p>
        </p:txBody>
      </p:sp>
      <p:sp>
        <p:nvSpPr>
          <p:cNvPr id="8" name="AutoShape 11"/>
          <p:cNvSpPr/>
          <p:nvPr>
            <p:custDataLst>
              <p:tags r:id="rId2"/>
            </p:custDataLst>
          </p:nvPr>
        </p:nvSpPr>
        <p:spPr bwMode="auto">
          <a:xfrm>
            <a:off x="4097020" y="5779135"/>
            <a:ext cx="946150" cy="287655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FF0000"/>
            </a:solidFill>
            <a:rou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040404"/>
              </a:solidFill>
              <a:latin typeface="楷体_GB2312" panose="02010609030101010101" pitchFamily="49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186545" y="2724785"/>
            <a:ext cx="2909570" cy="4038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48887" name="文本框 7"/>
          <p:cNvSpPr txBox="1"/>
          <p:nvPr>
            <p:custDataLst>
              <p:tags r:id="rId5"/>
            </p:custDataLst>
          </p:nvPr>
        </p:nvSpPr>
        <p:spPr>
          <a:xfrm>
            <a:off x="55245" y="972820"/>
            <a:ext cx="9070975" cy="86487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查询检索方法步骤：</a:t>
            </a:r>
            <a:r>
              <a:rPr lang="en-US" altLang="zh-CN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、利用互联网进行图书信息检索。输入本馆网址：http://lib.hntou.edu.cn进入我馆首页（或百度</a:t>
            </a:r>
            <a:r>
              <a:rPr lang="en-US" altLang="zh-CN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海南热带海洋学院图书馆</a:t>
            </a:r>
            <a:r>
              <a:rPr lang="en-US" altLang="zh-CN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”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进入我馆首页）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右箭头 2"/>
          <p:cNvSpPr/>
          <p:nvPr/>
        </p:nvSpPr>
        <p:spPr>
          <a:xfrm rot="5400000">
            <a:off x="10692130" y="3672840"/>
            <a:ext cx="255270" cy="3035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7"/>
          <p:cNvSpPr txBox="1"/>
          <p:nvPr>
            <p:custDataLst>
              <p:tags r:id="rId6"/>
            </p:custDataLst>
          </p:nvPr>
        </p:nvSpPr>
        <p:spPr>
          <a:xfrm>
            <a:off x="640080" y="5155565"/>
            <a:ext cx="2961005" cy="86487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2、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通过“馆藏目录 ”或</a:t>
            </a:r>
            <a:r>
              <a:rPr lang="en-US" altLang="zh-CN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”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题名</a:t>
            </a:r>
            <a:r>
              <a:rPr lang="en-US" altLang="zh-CN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下拉框进入查询检索页</a:t>
            </a:r>
            <a:endParaRPr lang="zh-CN" altLang="en-US" sz="1600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0" algn="l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左大括号 4"/>
          <p:cNvSpPr/>
          <p:nvPr/>
        </p:nvSpPr>
        <p:spPr>
          <a:xfrm>
            <a:off x="3696335" y="5085080"/>
            <a:ext cx="400685" cy="981710"/>
          </a:xfrm>
          <a:prstGeom prst="leftBrace">
            <a:avLst>
              <a:gd name="adj1" fmla="val 8333"/>
              <a:gd name="adj2" fmla="val 48744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7"/>
          <p:cNvSpPr txBox="1"/>
          <p:nvPr>
            <p:custDataLst>
              <p:tags r:id="rId7"/>
            </p:custDataLst>
          </p:nvPr>
        </p:nvSpPr>
        <p:spPr>
          <a:xfrm>
            <a:off x="9886950" y="3160395"/>
            <a:ext cx="1816735" cy="536575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zh-CN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选取检索途径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7"/>
          <p:cNvSpPr txBox="1"/>
          <p:nvPr>
            <p:custDataLst>
              <p:tags r:id="rId8"/>
            </p:custDataLst>
          </p:nvPr>
        </p:nvSpPr>
        <p:spPr>
          <a:xfrm>
            <a:off x="9186545" y="985520"/>
            <a:ext cx="2909570" cy="1664970"/>
          </a:xfrm>
          <a:prstGeom prst="rect">
            <a:avLst/>
          </a:prstGeom>
          <a:solidFill>
            <a:srgbClr val="376092"/>
          </a:solidFill>
          <a:ln>
            <a:solidFill>
              <a:schemeClr val="bg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科普小知识：什么是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ISBN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号？</a:t>
            </a:r>
            <a:endParaRPr lang="zh-CN" altLang="en-US"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ISBN是</a:t>
            </a:r>
            <a:r>
              <a:rPr lang="zh-CN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国际标准书号的简称，是书籍类文献唯一的标识代码。</a:t>
            </a:r>
            <a:endParaRPr lang="zh-CN" sz="1600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042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0970" y="1109345"/>
            <a:ext cx="8439150" cy="5467350"/>
          </a:xfrm>
          <a:prstGeom prst="rect">
            <a:avLst/>
          </a:prstGeom>
        </p:spPr>
      </p:pic>
      <p:grpSp>
        <p:nvGrpSpPr>
          <p:cNvPr id="223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53" name="直接连接符 48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063" name="矩形 49"/>
            <p:cNvSpPr/>
            <p:nvPr/>
          </p:nvSpPr>
          <p:spPr>
            <a:xfrm>
              <a:off x="1331640" y="255120"/>
              <a:ext cx="2708910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纸质图书的查找与利用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224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9064" name="圆角矩形 52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65" name="圆角矩形 53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66" name="圆角矩形 54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67" name="圆角矩形 55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68" name="圆角矩形 56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69" name="文本框 4"/>
              <p:cNvSpPr txBox="1"/>
              <p:nvPr/>
            </p:nvSpPr>
            <p:spPr>
              <a:xfrm>
                <a:off x="1159512" y="680648"/>
                <a:ext cx="807143" cy="7224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三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070" name="矩形 51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071" name="TextBox 4"/>
          <p:cNvSpPr txBox="1"/>
          <p:nvPr/>
        </p:nvSpPr>
        <p:spPr bwMode="auto">
          <a:xfrm>
            <a:off x="6673517" y="351683"/>
            <a:ext cx="3312826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r">
              <a:buFont typeface="Arial" panose="020B0604020202020204" pitchFamily="34" charset="0"/>
              <a:buNone/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3.2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、查询检索（</a:t>
            </a: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PC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端）</a:t>
            </a:r>
            <a:endParaRPr lang="en-US" altLang="zh-CN" sz="2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072" name="页脚占位符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9074" name="AutoShape 5"/>
          <p:cNvSpPr/>
          <p:nvPr/>
        </p:nvSpPr>
        <p:spPr bwMode="auto">
          <a:xfrm>
            <a:off x="2752090" y="5178425"/>
            <a:ext cx="2136775" cy="717550"/>
          </a:xfrm>
          <a:prstGeom prst="wedgeRoundRectCallout">
            <a:avLst>
              <a:gd name="adj1" fmla="val -58380"/>
              <a:gd name="adj2" fmla="val -26991"/>
              <a:gd name="adj3" fmla="val 16667"/>
            </a:avLst>
          </a:prstGeom>
          <a:solidFill>
            <a:srgbClr val="376092"/>
          </a:solidFill>
          <a:ln w="19050">
            <a:solidFill>
              <a:schemeClr val="bg1"/>
            </a:solidFill>
            <a:miter lim="800000"/>
          </a:ln>
        </p:spPr>
        <p:txBody>
          <a:bodyPr wrap="none" lIns="179705" tIns="0" rIns="179705" bIns="539750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FF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0070C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600" b="0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</a:rPr>
              <a:t>4</a:t>
            </a:r>
            <a:r>
              <a:rPr lang="zh-CN" altLang="en-US" sz="1600" b="0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</a:rPr>
              <a:t>、记录索书号</a:t>
            </a:r>
            <a:r>
              <a:rPr lang="en-US" altLang="zh-CN" sz="1600" b="0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</a:rPr>
              <a:t>:</a:t>
            </a:r>
            <a:endParaRPr lang="en-US" altLang="zh-CN" sz="1600" b="0" dirty="0">
              <a:solidFill>
                <a:srgbClr val="FFC000"/>
              </a:solidFill>
              <a:latin typeface="Calibri" panose="020F0502020204030204" charset="0"/>
              <a:ea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600" b="0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</a:rPr>
              <a:t>它是排架找书的依据</a:t>
            </a:r>
            <a:endParaRPr lang="zh-CN" altLang="en-US" sz="1600" b="0" dirty="0">
              <a:solidFill>
                <a:srgbClr val="FFC000"/>
              </a:solidFill>
              <a:latin typeface="Calibri" panose="020F0502020204030204" charset="0"/>
              <a:ea typeface="微软雅黑" panose="020B0503020204020204" charset="-122"/>
            </a:endParaRPr>
          </a:p>
        </p:txBody>
      </p:sp>
      <p:sp>
        <p:nvSpPr>
          <p:cNvPr id="1049076" name="Rectangle 4"/>
          <p:cNvSpPr/>
          <p:nvPr/>
        </p:nvSpPr>
        <p:spPr bwMode="auto">
          <a:xfrm>
            <a:off x="8985250" y="4874260"/>
            <a:ext cx="666115" cy="1577975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>
              <a:solidFill>
                <a:srgbClr val="040404"/>
              </a:solidFill>
              <a:latin typeface="楷体_GB2312" panose="02010609030101010101" pitchFamily="49" charset="-122"/>
              <a:ea typeface="微软雅黑" panose="020B0503020204020204" charset="-122"/>
            </a:endParaRPr>
          </a:p>
        </p:txBody>
      </p:sp>
      <p:sp>
        <p:nvSpPr>
          <p:cNvPr id="1049078" name="AutoShape 5"/>
          <p:cNvSpPr/>
          <p:nvPr>
            <p:custDataLst>
              <p:tags r:id="rId2"/>
            </p:custDataLst>
          </p:nvPr>
        </p:nvSpPr>
        <p:spPr bwMode="auto">
          <a:xfrm>
            <a:off x="8536940" y="4874260"/>
            <a:ext cx="1114425" cy="304165"/>
          </a:xfrm>
          <a:prstGeom prst="wedgeRoundRectCallout">
            <a:avLst>
              <a:gd name="adj1" fmla="val 22649"/>
              <a:gd name="adj2" fmla="val 81941"/>
              <a:gd name="adj3" fmla="val 16667"/>
            </a:avLst>
          </a:prstGeom>
          <a:solidFill>
            <a:srgbClr val="376092"/>
          </a:solidFill>
          <a:ln w="19050">
            <a:solidFill>
              <a:srgbClr val="FFFFFF"/>
            </a:solidFill>
            <a:miter lim="800000"/>
          </a:ln>
        </p:spPr>
        <p:txBody>
          <a:bodyPr wrap="none" lIns="179705" tIns="0" rIns="179705" bIns="539750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 dirty="0">
              <a:solidFill>
                <a:srgbClr val="FFFF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en-US" altLang="zh-CN" sz="1600" b="0" dirty="0">
              <a:solidFill>
                <a:schemeClr val="bg1">
                  <a:lumMod val="85000"/>
                </a:schemeClr>
              </a:solidFill>
              <a:latin typeface="Calibri" panose="020F0502020204030204" charset="0"/>
              <a:ea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600" b="0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</a:rPr>
              <a:t>书刊状态</a:t>
            </a:r>
            <a:endParaRPr lang="zh-CN" altLang="en-US" sz="1600" b="0" dirty="0">
              <a:solidFill>
                <a:srgbClr val="FFC000"/>
              </a:solidFill>
              <a:latin typeface="Calibri" panose="020F0502020204030204" charset="0"/>
              <a:ea typeface="微软雅黑" panose="020B0503020204020204" charset="-122"/>
            </a:endParaRPr>
          </a:p>
        </p:txBody>
      </p:sp>
      <p:pic>
        <p:nvPicPr>
          <p:cNvPr id="2097205" name="Picture 21" descr="C:\Documents and Settings\Administrator\Application Data\Tencent\Users\1571682460\QQ\WinTemp\RichOle\`A(O~0I[@4}[{X4_)GC`R5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4997" y="2140422"/>
            <a:ext cx="2115089" cy="22702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49086" name="AutoShape 37"/>
          <p:cNvSpPr/>
          <p:nvPr/>
        </p:nvSpPr>
        <p:spPr bwMode="auto">
          <a:xfrm>
            <a:off x="4673600" y="4666615"/>
            <a:ext cx="1999615" cy="326390"/>
          </a:xfrm>
          <a:prstGeom prst="wedgeRoundRectCallout">
            <a:avLst>
              <a:gd name="adj1" fmla="val -17322"/>
              <a:gd name="adj2" fmla="val -123929"/>
              <a:gd name="adj3" fmla="val 16667"/>
            </a:avLst>
          </a:prstGeom>
          <a:solidFill>
            <a:srgbClr val="376092"/>
          </a:solidFill>
          <a:ln w="19050">
            <a:solidFill>
              <a:schemeClr val="tx1"/>
            </a:solidFill>
            <a:miter lim="800000"/>
          </a:ln>
        </p:spPr>
        <p:txBody>
          <a:bodyPr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0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</a:rPr>
              <a:t>索书号贴在书脊上</a:t>
            </a:r>
            <a:endParaRPr lang="zh-CN" altLang="en-US" sz="1600" b="0" dirty="0">
              <a:solidFill>
                <a:srgbClr val="FFC000"/>
              </a:solidFill>
              <a:latin typeface="Calibri" panose="020F0502020204030204" charset="0"/>
              <a:ea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97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9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9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9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074" grpId="0" bldLvl="0" animBg="1"/>
      <p:bldP spid="1049076" grpId="0" bldLvl="0" animBg="1"/>
      <p:bldP spid="1049078" grpId="0" bldLvl="0" animBg="1"/>
      <p:bldP spid="1049086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90" name="TextBox 4"/>
          <p:cNvSpPr txBox="1"/>
          <p:nvPr/>
        </p:nvSpPr>
        <p:spPr bwMode="auto">
          <a:xfrm>
            <a:off x="6755313" y="350743"/>
            <a:ext cx="3672591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3.3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、文献获取</a:t>
            </a:r>
            <a:endParaRPr lang="en-US" altLang="zh-CN" sz="2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227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54" name="直接连接符 48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091" name="矩形 49"/>
            <p:cNvSpPr/>
            <p:nvPr/>
          </p:nvSpPr>
          <p:spPr>
            <a:xfrm>
              <a:off x="1331640" y="255120"/>
              <a:ext cx="2708910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纸质图书的查找与利用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228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9092" name="圆角矩形 52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93" name="圆角矩形 53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94" name="圆角矩形 54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95" name="圆角矩形 55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96" name="圆角矩形 56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097" name="文本框 4"/>
              <p:cNvSpPr txBox="1"/>
              <p:nvPr/>
            </p:nvSpPr>
            <p:spPr>
              <a:xfrm>
                <a:off x="1159512" y="680648"/>
                <a:ext cx="807143" cy="7224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三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098" name="矩形 51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099" name="TextBox 95"/>
          <p:cNvSpPr txBox="1"/>
          <p:nvPr/>
        </p:nvSpPr>
        <p:spPr bwMode="auto">
          <a:xfrm>
            <a:off x="1458916" y="1725419"/>
            <a:ext cx="10139095" cy="44704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2800">
              <a:solidFill>
                <a:srgbClr val="7030A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097207" name="Picture 2" descr="B991D5_meitu_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515650" y="909689"/>
            <a:ext cx="3732552" cy="5299496"/>
          </a:xfrm>
          <a:prstGeom prst="rect">
            <a:avLst/>
          </a:prstGeom>
          <a:noFill/>
          <a:ln w="1587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  <p:sp>
        <p:nvSpPr>
          <p:cNvPr id="1049223" name="下箭头 604"/>
          <p:cNvSpPr/>
          <p:nvPr/>
        </p:nvSpPr>
        <p:spPr>
          <a:xfrm rot="16200000">
            <a:off x="8964295" y="340360"/>
            <a:ext cx="766445" cy="2533650"/>
          </a:xfrm>
          <a:prstGeom prst="downArrow">
            <a:avLst/>
          </a:prstGeom>
          <a:solidFill>
            <a:srgbClr val="3760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en-US"/>
          </a:p>
        </p:txBody>
      </p:sp>
      <p:sp>
        <p:nvSpPr>
          <p:cNvPr id="1049224" name="矩形 605"/>
          <p:cNvSpPr/>
          <p:nvPr/>
        </p:nvSpPr>
        <p:spPr>
          <a:xfrm>
            <a:off x="8256681" y="1434804"/>
            <a:ext cx="23578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</a:rPr>
              <a:t>排架顺序：从左到右</a:t>
            </a:r>
            <a:endParaRPr lang="zh-CN" altLang="en-US" b="1" dirty="0">
              <a:solidFill>
                <a:srgbClr val="FFC000"/>
              </a:solidFill>
              <a:latin typeface="Calibri" panose="020F0502020204030204" charset="0"/>
              <a:ea typeface="微软雅黑" panose="020B0503020204020204" charset="-122"/>
            </a:endParaRPr>
          </a:p>
        </p:txBody>
      </p:sp>
      <p:grpSp>
        <p:nvGrpSpPr>
          <p:cNvPr id="289" name="组合 609"/>
          <p:cNvGrpSpPr/>
          <p:nvPr/>
        </p:nvGrpSpPr>
        <p:grpSpPr>
          <a:xfrm>
            <a:off x="9114155" y="1817370"/>
            <a:ext cx="680085" cy="1588770"/>
            <a:chOff x="2155337" y="2503948"/>
            <a:chExt cx="558367" cy="1991334"/>
          </a:xfrm>
        </p:grpSpPr>
        <p:sp>
          <p:nvSpPr>
            <p:cNvPr id="1049225" name="下箭头 606"/>
            <p:cNvSpPr/>
            <p:nvPr/>
          </p:nvSpPr>
          <p:spPr>
            <a:xfrm>
              <a:off x="2155337" y="2503948"/>
              <a:ext cx="558367" cy="1991334"/>
            </a:xfrm>
            <a:prstGeom prst="downArrow">
              <a:avLst/>
            </a:prstGeom>
            <a:solidFill>
              <a:srgbClr val="37609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 panose="020B0604020202020204" pitchFamily="34" charset="0"/>
                <a:buNone/>
              </a:pPr>
              <a:endParaRPr lang="zh-CN" altLang="en-US"/>
            </a:p>
          </p:txBody>
        </p:sp>
        <p:sp>
          <p:nvSpPr>
            <p:cNvPr id="1049226" name="TextBox 608"/>
            <p:cNvSpPr txBox="1"/>
            <p:nvPr/>
          </p:nvSpPr>
          <p:spPr>
            <a:xfrm>
              <a:off x="2256386" y="2833731"/>
              <a:ext cx="351912" cy="127416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sz="1600" b="1" dirty="0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</a:rPr>
                <a:t>从上到下</a:t>
              </a:r>
              <a:endPara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49227" name="矩形 611"/>
          <p:cNvSpPr/>
          <p:nvPr/>
        </p:nvSpPr>
        <p:spPr>
          <a:xfrm>
            <a:off x="7515860" y="4570730"/>
            <a:ext cx="3732530" cy="2268220"/>
          </a:xfrm>
          <a:prstGeom prst="rect">
            <a:avLst/>
          </a:prstGeom>
          <a:solidFill>
            <a:srgbClr val="376092"/>
          </a:solidFill>
          <a:ln>
            <a:solidFill>
              <a:schemeClr val="accent1"/>
            </a:solidFill>
          </a:ln>
        </p:spPr>
        <p:txBody>
          <a:bodyPr wrap="square">
            <a:noAutofit/>
          </a:bodyPr>
          <a:lstStyle/>
          <a:p>
            <a:pPr indent="0" algn="l" fontAlgn="auto">
              <a:buClr>
                <a:srgbClr val="953735"/>
              </a:buClr>
            </a:pPr>
            <a:r>
              <a:rPr lang="zh-CN" altLang="zh-CN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排架规</a:t>
            </a:r>
            <a:r>
              <a:rPr lang="zh-CN" altLang="en-US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律</a:t>
            </a:r>
            <a:r>
              <a:rPr lang="zh-CN" altLang="zh-CN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r>
              <a:rPr 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</a:rPr>
              <a:t>索书</a:t>
            </a:r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</a:rPr>
              <a:t>号是由字母和数字组合来表示的。</a:t>
            </a:r>
            <a:r>
              <a:rPr lang="zh-CN" altLang="en-US" sz="1600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</a:rPr>
              <a:t>先按字母顺序排列</a:t>
            </a: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A—Z</a:t>
            </a:r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</a:rPr>
              <a:t>，</a:t>
            </a:r>
            <a:r>
              <a:rPr lang="zh-CN" altLang="en-US" sz="1600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</a:rPr>
              <a:t>再按数字大小排</a:t>
            </a:r>
            <a:r>
              <a:rPr lang="zh-CN" altLang="en-US" sz="1600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序</a:t>
            </a: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</a:rPr>
              <a:t>0—9，并</a:t>
            </a: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牢记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“</a:t>
            </a: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先字母再杠后点再冒号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”</a:t>
            </a:r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原则</a:t>
            </a: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。</a:t>
            </a:r>
            <a:endParaRPr lang="zh-CN" altLang="zh-CN" sz="1600" dirty="0">
              <a:solidFill>
                <a:schemeClr val="bg1">
                  <a:lumMod val="85000"/>
                </a:schemeClr>
              </a:solidFill>
              <a:latin typeface="Calibri" panose="020F0502020204030204" charset="0"/>
              <a:ea typeface="微软雅黑" panose="020B0503020204020204" charset="-122"/>
              <a:sym typeface="+mn-ea"/>
            </a:endParaRPr>
          </a:p>
          <a:p>
            <a:pPr indent="0" algn="l" fontAlgn="auto">
              <a:buClr>
                <a:srgbClr val="953735"/>
              </a:buClr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 </a:t>
            </a: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举例：如 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I247.5/52</a:t>
            </a:r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排在 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I247.5/99 </a:t>
            </a:r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前；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Calibri" panose="020F0502020204030204" charset="0"/>
              <a:ea typeface="微软雅黑" panose="020B0503020204020204" charset="-122"/>
            </a:endParaRPr>
          </a:p>
          <a:p>
            <a:pPr indent="0" algn="l" fontAlgn="auto">
              <a:spcBef>
                <a:spcPts val="600"/>
              </a:spcBef>
              <a:buClr>
                <a:srgbClr val="953735"/>
              </a:buClr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 </a:t>
            </a: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举例：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TP360A/A00</a:t>
            </a: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先于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TP360-49/A100</a:t>
            </a: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先于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TP360.6/A100</a:t>
            </a: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先于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TP360.6/A123</a:t>
            </a: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先于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Calibri" panose="020F0502020204030204" charset="0"/>
                <a:ea typeface="微软雅黑" panose="020B0503020204020204" charset="-122"/>
                <a:sym typeface="+mn-ea"/>
              </a:rPr>
              <a:t>TQ100A/123……</a:t>
            </a:r>
            <a:endParaRPr lang="en-US" altLang="zh-CN" sz="1600" dirty="0">
              <a:solidFill>
                <a:schemeClr val="bg1">
                  <a:lumMod val="85000"/>
                </a:schemeClr>
              </a:solidFill>
              <a:latin typeface="Calibri" panose="020F0502020204030204" charset="0"/>
              <a:ea typeface="微软雅黑" panose="020B0503020204020204" charset="-122"/>
            </a:endParaRPr>
          </a:p>
          <a:p>
            <a:pPr marL="342900" indent="-342900" algn="l">
              <a:buClr>
                <a:srgbClr val="953735"/>
              </a:buClr>
            </a:pPr>
            <a:endParaRPr lang="zh-CN" altLang="en-US" sz="1600" dirty="0"/>
          </a:p>
          <a:p>
            <a:pPr marL="342900" indent="-342900" algn="l">
              <a:lnSpc>
                <a:spcPct val="150000"/>
              </a:lnSpc>
              <a:buClr>
                <a:srgbClr val="953735"/>
              </a:buClr>
            </a:pPr>
            <a:endParaRPr lang="zh-CN" altLang="zh-CN" sz="1600" dirty="0">
              <a:solidFill>
                <a:schemeClr val="bg1">
                  <a:lumMod val="85000"/>
                </a:schemeClr>
              </a:solidFill>
              <a:latin typeface="Calibri" panose="020F0502020204030204" charset="0"/>
              <a:ea typeface="微软雅黑" panose="020B0503020204020204" charset="-122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2"/>
            </p:custDataLst>
          </p:nvPr>
        </p:nvGraphicFramePr>
        <p:xfrm>
          <a:off x="795655" y="1199515"/>
          <a:ext cx="6521450" cy="5486400"/>
        </p:xfrm>
        <a:graphic>
          <a:graphicData uri="http://schemas.openxmlformats.org/drawingml/2006/table">
            <a:tbl>
              <a:tblPr/>
              <a:tblGrid>
                <a:gridCol w="770890"/>
                <a:gridCol w="1590675"/>
                <a:gridCol w="770255"/>
                <a:gridCol w="884555"/>
                <a:gridCol w="1782445"/>
                <a:gridCol w="722630"/>
              </a:tblGrid>
              <a:tr h="368935">
                <a:tc gridSpan="6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800" b="1">
                          <a:solidFill>
                            <a:srgbClr val="FFC000"/>
                          </a:solidFill>
                          <a:latin typeface="Arial" panose="020B0604020202020204" pitchFamily="34" charset="0"/>
                          <a:ea typeface="方正大黑体_GBK" panose="02010600010101010101" charset="-122"/>
                        </a:rPr>
                        <a:t>索书号对应楼层</a:t>
                      </a:r>
                      <a:endParaRPr lang="en-US" altLang="en-US" sz="1800" b="1">
                        <a:solidFill>
                          <a:srgbClr val="FFC000"/>
                        </a:solidFill>
                        <a:latin typeface="方正大黑体_GBK" panose="02010600010101010101" charset="-122"/>
                      </a:endParaRPr>
                    </a:p>
                  </a:txBody>
                  <a:tcPr marL="12700" marR="12700" marT="1270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 hMerge="1">
                  <a:tcPr>
                    <a:lnT cap="flat"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cap="flat"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cap="flat"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cap="flat"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cap="flat">
                      <a:noFill/>
                    </a:lnR>
                    <a:lnT cap="flat"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索书号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类 目 名 称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所在楼层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索书号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类 目 名 称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所在楼层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A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马、列、毛、邓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6楼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N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自然科学总论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8楼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B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哲学、宗教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6楼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O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数理科学和化学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8楼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</a:tr>
              <a:tr h="28257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C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社会科学总论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6楼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P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天文学、地球科学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8楼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</a:tr>
              <a:tr h="28130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D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政治、法律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6楼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Q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生物科学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10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</a:tr>
              <a:tr h="28257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E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军事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6楼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R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医药、卫生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10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F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经济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7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S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农业科学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10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</a:tr>
              <a:tr h="36639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G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文体、科学、教育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7楼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T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工业技术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9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</a:tr>
              <a:tr h="28130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H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语言、文字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7楼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U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交通运输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9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</a:tr>
              <a:tr h="28257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I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文学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5楼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V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航空、航天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10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J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艺术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5楼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X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环境科学、安全科学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10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</a:tr>
              <a:tr h="28257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K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历史、地理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11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300" b="1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Z</a:t>
                      </a:r>
                      <a:endParaRPr lang="en-US" altLang="en-US" sz="1300" b="1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300" b="0">
                          <a:solidFill>
                            <a:srgbClr val="FFFFFF"/>
                          </a:solidFill>
                          <a:latin typeface="方正公文黑体" panose="02000500000000000000" charset="-122"/>
                          <a:sym typeface="方正公文黑体" panose="02000500000000000000" charset="-122"/>
                        </a:rPr>
                        <a:t> </a:t>
                      </a: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综合性图书</a:t>
                      </a:r>
                      <a:endParaRPr lang="en-US" altLang="en-US" sz="1300" b="0">
                        <a:solidFill>
                          <a:srgbClr val="FFFFFF"/>
                        </a:solidFill>
                        <a:latin typeface="方正公文黑体" panose="02000500000000000000" charset="-122"/>
                        <a:sym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7楼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</a:tr>
              <a:tr h="281305">
                <a:tc gridSpan="6"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备注：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2575">
                <a:tc gridSpan="6"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300" b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方正公文黑体" panose="02000500000000000000" charset="-122"/>
                        </a:rPr>
                        <a:t>1.二楼主楼：现刊、报纸</a:t>
                      </a:r>
                      <a:endParaRPr lang="zh-CN" altLang="en-US" sz="1300" b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方正公文黑体" panose="02000500000000000000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092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49100" name="AutoShape 7"/>
          <p:cNvSpPr/>
          <p:nvPr/>
        </p:nvSpPr>
        <p:spPr bwMode="auto">
          <a:xfrm>
            <a:off x="795655" y="6079490"/>
            <a:ext cx="6521450" cy="382905"/>
          </a:xfrm>
          <a:prstGeom prst="wedgeRoundRectCallout">
            <a:avLst>
              <a:gd name="adj1" fmla="val 25170"/>
              <a:gd name="adj2" fmla="val -97429"/>
              <a:gd name="adj3" fmla="val 16667"/>
            </a:avLst>
          </a:prstGeom>
          <a:solidFill>
            <a:schemeClr val="accent3">
              <a:lumMod val="75000"/>
            </a:schemeClr>
          </a:solidFill>
          <a:ln w="22225">
            <a:solidFill>
              <a:schemeClr val="bg1"/>
            </a:solidFill>
            <a:miter lim="800000"/>
          </a:ln>
        </p:spPr>
        <p:txBody>
          <a:bodyPr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600" b="0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</a:rPr>
              <a:t>5</a:t>
            </a:r>
            <a:r>
              <a:rPr lang="zh-CN" altLang="en-US" sz="1600" b="0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</a:rPr>
              <a:t>、依据索书号至对应楼层，参照图书</a:t>
            </a:r>
            <a:r>
              <a:rPr lang="zh-CN" altLang="zh-CN" sz="1600" b="0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</a:rPr>
              <a:t>排架规律，</a:t>
            </a:r>
            <a:r>
              <a:rPr lang="zh-CN" altLang="en-US" sz="1600" b="0" dirty="0">
                <a:solidFill>
                  <a:srgbClr val="FFC000"/>
                </a:solidFill>
                <a:latin typeface="Calibri" panose="020F0502020204030204" charset="0"/>
                <a:ea typeface="微软雅黑" panose="020B0503020204020204" charset="-122"/>
              </a:rPr>
              <a:t>找到对应书架</a:t>
            </a:r>
            <a:endParaRPr lang="zh-CN" altLang="zh-CN" sz="1600" b="0" dirty="0">
              <a:solidFill>
                <a:srgbClr val="FFC000"/>
              </a:solidFill>
              <a:latin typeface="Calibri" panose="020F0502020204030204" charset="0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97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7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9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49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9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9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4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4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223" grpId="0" bldLvl="0" animBg="1"/>
      <p:bldP spid="1049224" grpId="0" build="allAtOnce"/>
      <p:bldP spid="1049227" grpId="0" bldLvl="0" animBg="1"/>
      <p:bldP spid="1049100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24" name="矩形 1"/>
          <p:cNvSpPr/>
          <p:nvPr>
            <p:custDataLst>
              <p:tags r:id="rId1"/>
            </p:custDataLst>
          </p:nvPr>
        </p:nvSpPr>
        <p:spPr>
          <a:xfrm>
            <a:off x="75565" y="1166495"/>
            <a:ext cx="12044680" cy="5623560"/>
          </a:xfrm>
          <a:prstGeom prst="rect">
            <a:avLst/>
          </a:prstGeom>
          <a:solidFill>
            <a:srgbClr val="376092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ts val="2800"/>
              </a:lnSpc>
              <a:buFont typeface="Wingdings" panose="05000000000000000000" pitchFamily="2" charset="2"/>
              <a:buNone/>
            </a:pPr>
            <a:endParaRPr lang="zh-CN" altLang="en-US" dirty="0"/>
          </a:p>
        </p:txBody>
      </p:sp>
      <p:grpSp>
        <p:nvGrpSpPr>
          <p:cNvPr id="300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57" name="直接连接符 15"/>
            <p:cNvCxnSpPr/>
            <p:nvPr/>
          </p:nvCxnSpPr>
          <p:spPr>
            <a:xfrm flipH="1">
              <a:off x="1208857" y="755747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267" name="矩形 16"/>
            <p:cNvSpPr/>
            <p:nvPr/>
          </p:nvSpPr>
          <p:spPr>
            <a:xfrm>
              <a:off x="1331640" y="255120"/>
              <a:ext cx="2708910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纸质图书的查找与利用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301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9268" name="圆角矩形 19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269" name="圆角矩形 20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270" name="圆角矩形 21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271" name="圆角矩形 22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272" name="圆角矩形 23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273" name="文本框 4"/>
              <p:cNvSpPr txBox="1"/>
              <p:nvPr/>
            </p:nvSpPr>
            <p:spPr>
              <a:xfrm>
                <a:off x="1159512" y="680648"/>
                <a:ext cx="807143" cy="7224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四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274" name="矩形 18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276" name="Rectangle 4"/>
          <p:cNvSpPr/>
          <p:nvPr/>
        </p:nvSpPr>
        <p:spPr bwMode="auto">
          <a:xfrm>
            <a:off x="652145" y="1275080"/>
            <a:ext cx="2774950" cy="1493520"/>
          </a:xfrm>
          <a:prstGeom prst="rect">
            <a:avLst/>
          </a:prstGeom>
          <a:solidFill>
            <a:srgbClr val="376092"/>
          </a:solidFill>
          <a:ln w="9525">
            <a:solidFill>
              <a:schemeClr val="bg1"/>
            </a:solidFill>
            <a:miter lim="800000"/>
          </a:ln>
          <a:effectLst/>
        </p:spPr>
        <p:txBody>
          <a:bodyPr wrap="square">
            <a:noAutofit/>
          </a:bodyPr>
          <a:lstStyle/>
          <a:p>
            <a:pPr algn="l"/>
            <a:endParaRPr lang="zh-CN" altLang="en-US"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endParaRPr lang="zh-CN" altLang="en-US"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方式一：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持电子借阅证前往大厅，进行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人工办理</a:t>
            </a:r>
            <a:endParaRPr lang="zh-CN" altLang="en-US" sz="16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endParaRPr lang="zh-CN" altLang="en-US" sz="16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endParaRPr lang="en-US" altLang="zh-CN" sz="8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endParaRPr lang="en-US" altLang="zh-CN" sz="8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9277" name="Rectangle 4"/>
          <p:cNvSpPr/>
          <p:nvPr/>
        </p:nvSpPr>
        <p:spPr bwMode="auto">
          <a:xfrm>
            <a:off x="3755390" y="1274445"/>
            <a:ext cx="4135755" cy="1494155"/>
          </a:xfrm>
          <a:prstGeom prst="rect">
            <a:avLst/>
          </a:prstGeom>
          <a:solidFill>
            <a:srgbClr val="376092"/>
          </a:solidFill>
          <a:ln w="9525">
            <a:solidFill>
              <a:schemeClr val="bg1"/>
            </a:solidFill>
            <a:miter lim="800000"/>
          </a:ln>
          <a:effectLst/>
        </p:spPr>
        <p:txBody>
          <a:bodyPr wrap="square">
            <a:noAutofit/>
          </a:bodyPr>
          <a:lstStyle/>
          <a:p>
            <a:pPr algn="l"/>
            <a:endParaRPr lang="zh-CN" altLang="en-US"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endParaRPr lang="zh-CN" altLang="en-US"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方式二：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在自助借还机（一楼大厅西侧），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自主办理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16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endParaRPr lang="zh-CN" altLang="en-US" sz="1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9278" name="Rectangle 4"/>
          <p:cNvSpPr/>
          <p:nvPr/>
        </p:nvSpPr>
        <p:spPr bwMode="auto">
          <a:xfrm>
            <a:off x="8219440" y="1275080"/>
            <a:ext cx="3404235" cy="1480820"/>
          </a:xfrm>
          <a:prstGeom prst="rect">
            <a:avLst/>
          </a:prstGeom>
          <a:solidFill>
            <a:srgbClr val="376092"/>
          </a:solidFill>
          <a:ln w="9525">
            <a:solidFill>
              <a:schemeClr val="bg1"/>
            </a:solidFill>
            <a:miter lim="800000"/>
          </a:ln>
          <a:effectLst/>
        </p:spPr>
        <p:txBody>
          <a:bodyPr wrap="square">
            <a:noAutofit/>
          </a:bodyPr>
          <a:lstStyle/>
          <a:p>
            <a:pPr algn="l"/>
            <a:endParaRPr lang="zh-CN" altLang="en-US"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方式三：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利用电脑登录图书馆首页，进入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“我的图书馆”</a:t>
            </a:r>
            <a:r>
              <a:rPr lang="zh-CN" altLang="en-US" sz="16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在线办理</a:t>
            </a:r>
            <a:endParaRPr lang="zh-CN" altLang="en-US" sz="16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16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此种方式仅能办理续借。</a:t>
            </a:r>
            <a:endParaRPr lang="zh-CN" altLang="en-US" sz="16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9721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" y="2849245"/>
            <a:ext cx="2774950" cy="37973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2097217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725" y="2849245"/>
            <a:ext cx="3419475" cy="382206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49280" name="矩形 26"/>
          <p:cNvSpPr/>
          <p:nvPr/>
        </p:nvSpPr>
        <p:spPr>
          <a:xfrm>
            <a:off x="10434222" y="4477727"/>
            <a:ext cx="973016" cy="375138"/>
          </a:xfrm>
          <a:prstGeom prst="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9236" name="矩形 1"/>
          <p:cNvSpPr/>
          <p:nvPr>
            <p:custDataLst>
              <p:tags r:id="rId4"/>
            </p:custDataLst>
          </p:nvPr>
        </p:nvSpPr>
        <p:spPr bwMode="auto">
          <a:xfrm>
            <a:off x="8554086" y="387746"/>
            <a:ext cx="2169795" cy="4603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algn="r" eaLnBrk="1" hangingPunct="1"/>
            <a:r>
              <a:rPr lang="en-US" altLang="zh-CN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3.4</a:t>
            </a:r>
            <a:r>
              <a:rPr lang="zh-CN" altLang="en-US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、借还办理</a:t>
            </a:r>
            <a:endParaRPr lang="zh-CN" altLang="en-US" sz="1400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5390" y="2849245"/>
            <a:ext cx="4109720" cy="382206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ransition spd="slow" advTm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281" name="矩形 1"/>
          <p:cNvSpPr/>
          <p:nvPr/>
        </p:nvSpPr>
        <p:spPr bwMode="auto">
          <a:xfrm>
            <a:off x="5783707" y="451446"/>
            <a:ext cx="6104890" cy="4603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algn="r" eaLnBrk="1" hangingPunct="1"/>
            <a:r>
              <a:rPr lang="en-US" altLang="zh-CN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3.5</a:t>
            </a:r>
            <a:r>
              <a:rPr lang="zh-CN" altLang="en-US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、文献传递（电子）</a:t>
            </a:r>
            <a:r>
              <a:rPr lang="en-US" altLang="zh-CN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&amp;</a:t>
            </a:r>
            <a:r>
              <a:rPr lang="zh-CN" altLang="en-US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馆际互借（纸质）</a:t>
            </a:r>
            <a:endParaRPr lang="zh-CN" altLang="en-US" sz="2400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303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58" name="直接连接符 15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282" name="矩形 16"/>
            <p:cNvSpPr/>
            <p:nvPr/>
          </p:nvSpPr>
          <p:spPr>
            <a:xfrm>
              <a:off x="1331640" y="255120"/>
              <a:ext cx="2708910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纸质图书的查找与利用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304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9283" name="圆角矩形 19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284" name="圆角矩形 20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285" name="圆角矩形 21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286" name="圆角矩形 22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287" name="圆角矩形 23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288" name="文本框 4"/>
              <p:cNvSpPr txBox="1"/>
              <p:nvPr/>
            </p:nvSpPr>
            <p:spPr>
              <a:xfrm>
                <a:off x="1159512" y="680648"/>
                <a:ext cx="807143" cy="7224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三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289" name="矩形 18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292" name="文本框 8"/>
          <p:cNvSpPr txBox="1"/>
          <p:nvPr/>
        </p:nvSpPr>
        <p:spPr>
          <a:xfrm>
            <a:off x="8064500" y="4364990"/>
            <a:ext cx="3823970" cy="2457450"/>
          </a:xfrm>
          <a:prstGeom prst="rect">
            <a:avLst/>
          </a:prstGeom>
          <a:solidFill>
            <a:srgbClr val="376092"/>
          </a:solidFill>
          <a:ln>
            <a:solidFill>
              <a:srgbClr val="050A0F"/>
            </a:solidFill>
          </a:ln>
        </p:spPr>
        <p:txBody>
          <a:bodyPr wrap="square" rtlCol="0">
            <a:no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CN" b="1">
                <a:solidFill>
                  <a:srgbClr val="FFC000"/>
                </a:solidFill>
              </a:rPr>
              <a:t> </a:t>
            </a:r>
            <a:r>
              <a:rPr lang="en-US" altLang="zh-CN" sz="1800" b="1">
                <a:solidFill>
                  <a:srgbClr val="FFC000"/>
                </a:solidFill>
              </a:rPr>
              <a:t>馆际互借注间事项</a:t>
            </a:r>
            <a:endParaRPr lang="zh-CN" altLang="en-US" b="1">
              <a:solidFill>
                <a:srgbClr val="FFC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</a:rPr>
              <a:t>1.</a:t>
            </a:r>
            <a:r>
              <a:rPr lang="zh-CN" altLang="en-US" sz="1400">
                <a:solidFill>
                  <a:schemeClr val="bg1"/>
                </a:solidFill>
              </a:rPr>
              <a:t>本馆没有的文献，才能申请馆际互借</a:t>
            </a:r>
            <a:endParaRPr lang="zh-CN" altLang="en-US" sz="1400">
              <a:solidFill>
                <a:schemeClr val="bg1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</a:rPr>
              <a:t>2.</a:t>
            </a:r>
            <a:r>
              <a:rPr lang="zh-CN" altLang="en-US" sz="1400">
                <a:solidFill>
                  <a:schemeClr val="bg1"/>
                </a:solidFill>
              </a:rPr>
              <a:t>申请完成读者需待本馆互借员通知领取所申请的图书</a:t>
            </a:r>
            <a:endParaRPr lang="zh-CN" altLang="en-US" sz="1400">
              <a:solidFill>
                <a:schemeClr val="bg1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</a:rPr>
              <a:t>3.</a:t>
            </a:r>
            <a:r>
              <a:rPr lang="zh-CN" altLang="en-US" sz="1400">
                <a:solidFill>
                  <a:schemeClr val="bg1"/>
                </a:solidFill>
              </a:rPr>
              <a:t>馆际互借最大申请册数为</a:t>
            </a:r>
            <a:r>
              <a:rPr lang="en-US" altLang="zh-CN" sz="1400">
                <a:solidFill>
                  <a:schemeClr val="bg1"/>
                </a:solidFill>
              </a:rPr>
              <a:t>3</a:t>
            </a:r>
            <a:r>
              <a:rPr lang="zh-CN" altLang="en-US" sz="1400">
                <a:solidFill>
                  <a:schemeClr val="bg1"/>
                </a:solidFill>
              </a:rPr>
              <a:t>册，借期一个月，不能续借</a:t>
            </a:r>
            <a:endParaRPr lang="zh-CN" altLang="en-US" sz="1400">
              <a:solidFill>
                <a:schemeClr val="bg1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</a:rPr>
              <a:t>4.</a:t>
            </a:r>
            <a:r>
              <a:rPr lang="zh-CN" altLang="en-US" sz="1400">
                <a:solidFill>
                  <a:schemeClr val="bg1"/>
                </a:solidFill>
              </a:rPr>
              <a:t>馆际互借联系电话：（</a:t>
            </a:r>
            <a:r>
              <a:rPr lang="en-US" altLang="zh-CN" sz="1400">
                <a:solidFill>
                  <a:schemeClr val="bg1"/>
                </a:solidFill>
              </a:rPr>
              <a:t>0898</a:t>
            </a:r>
            <a:r>
              <a:rPr lang="zh-CN" altLang="en-US" sz="1400">
                <a:solidFill>
                  <a:schemeClr val="bg1"/>
                </a:solidFill>
              </a:rPr>
              <a:t>）</a:t>
            </a:r>
            <a:r>
              <a:rPr lang="en-US" altLang="zh-CN" sz="1400">
                <a:solidFill>
                  <a:schemeClr val="bg1"/>
                </a:solidFill>
              </a:rPr>
              <a:t>88651805</a:t>
            </a:r>
            <a:endParaRPr lang="en-US" altLang="zh-CN" sz="1400">
              <a:solidFill>
                <a:schemeClr val="bg1"/>
              </a:solidFill>
            </a:endParaRPr>
          </a:p>
        </p:txBody>
      </p:sp>
      <p:sp>
        <p:nvSpPr>
          <p:cNvPr id="1049293" name="文本框 9"/>
          <p:cNvSpPr txBox="1"/>
          <p:nvPr/>
        </p:nvSpPr>
        <p:spPr>
          <a:xfrm>
            <a:off x="8064500" y="2428875"/>
            <a:ext cx="3823970" cy="1891030"/>
          </a:xfrm>
          <a:prstGeom prst="rect">
            <a:avLst/>
          </a:prstGeom>
          <a:solidFill>
            <a:srgbClr val="376092"/>
          </a:solidFill>
        </p:spPr>
        <p:txBody>
          <a:bodyPr wrap="square" rtlCol="0">
            <a:noAutofit/>
          </a:bodyPr>
          <a:lstStyle/>
          <a:p>
            <a:pPr marL="285750" lvl="0" indent="-285750" algn="l" fontAlgn="auto">
              <a:lnSpc>
                <a:spcPct val="15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lang="en-US" altLang="zh-CN" b="1">
                <a:solidFill>
                  <a:srgbClr val="FFC000"/>
                </a:solidFill>
                <a:sym typeface="+mn-ea"/>
              </a:rPr>
              <a:t>文献传递注意事项</a:t>
            </a:r>
            <a:endParaRPr lang="zh-CN" altLang="zh-CN" sz="9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Tx/>
              <a:buSzTx/>
              <a:buNone/>
            </a:pPr>
            <a:r>
              <a:rPr lang="en-US" altLang="zh-CN" sz="1400" b="1">
                <a:solidFill>
                  <a:schemeClr val="bg1"/>
                </a:solidFill>
                <a:sym typeface="+mn-ea"/>
              </a:rPr>
              <a:t>1</a:t>
            </a:r>
            <a:r>
              <a:rPr lang="zh-CN" altLang="en-US" sz="1400">
                <a:solidFill>
                  <a:schemeClr val="bg1"/>
                </a:solidFill>
                <a:sym typeface="+mn-ea"/>
              </a:rPr>
              <a:t>.一次申请最多只能申请传递50页</a:t>
            </a:r>
            <a:endParaRPr lang="zh-CN" altLang="en-US" sz="1400">
              <a:solidFill>
                <a:schemeClr val="bg1"/>
              </a:solidFill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Tx/>
              <a:buSzTx/>
              <a:buNone/>
            </a:pPr>
            <a:r>
              <a:rPr lang="zh-CN" altLang="en-US" sz="1400">
                <a:solidFill>
                  <a:schemeClr val="bg1"/>
                </a:solidFill>
                <a:sym typeface="+mn-ea"/>
              </a:rPr>
              <a:t>2.同一图书周传递量不得超过该书的20%</a:t>
            </a:r>
            <a:endParaRPr lang="zh-CN" altLang="en-US" sz="1400">
              <a:solidFill>
                <a:schemeClr val="bg1"/>
              </a:solidFill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Tx/>
              <a:buSzTx/>
              <a:buNone/>
            </a:pPr>
            <a:r>
              <a:rPr lang="zh-CN" altLang="en-US" sz="1400">
                <a:solidFill>
                  <a:schemeClr val="bg1"/>
                </a:solidFill>
                <a:sym typeface="+mn-ea"/>
              </a:rPr>
              <a:t>3.咨询链接有效天数为20天</a:t>
            </a:r>
            <a:endParaRPr lang="zh-CN" altLang="en-US" sz="1400">
              <a:solidFill>
                <a:schemeClr val="bg1"/>
              </a:solidFill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Tx/>
              <a:buSzTx/>
              <a:buNone/>
            </a:pPr>
            <a:r>
              <a:rPr lang="zh-CN" altLang="en-US" sz="1400">
                <a:solidFill>
                  <a:schemeClr val="bg1"/>
                </a:solidFill>
                <a:sym typeface="+mn-ea"/>
              </a:rPr>
              <a:t>4.咨询链接失效后主可再次进行文献传递</a:t>
            </a:r>
            <a:endParaRPr lang="zh-CN" altLang="en-US" sz="14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13055" y="1014095"/>
            <a:ext cx="7593965" cy="19716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49291" name="矩形 3"/>
          <p:cNvSpPr/>
          <p:nvPr/>
        </p:nvSpPr>
        <p:spPr>
          <a:xfrm>
            <a:off x="8064500" y="1014730"/>
            <a:ext cx="3823970" cy="1369060"/>
          </a:xfrm>
          <a:prstGeom prst="rect">
            <a:avLst/>
          </a:prstGeom>
          <a:solidFill>
            <a:srgbClr val="376092"/>
          </a:solidFill>
        </p:spPr>
        <p:txBody>
          <a:bodyPr wrap="square">
            <a:noAutofit/>
          </a:bodyPr>
          <a:lstStyle/>
          <a:p>
            <a:pPr algn="l">
              <a:lnSpc>
                <a:spcPts val="2300"/>
              </a:lnSpc>
              <a:buClr>
                <a:srgbClr val="F0B928"/>
              </a:buClr>
              <a:buSzTx/>
              <a:buFont typeface="Wingdings" panose="05000000000000000000" pitchFamily="2" charset="2"/>
              <a:buChar char="u"/>
            </a:pPr>
            <a:r>
              <a:rPr lang="zh-CN" altLang="en-US" sz="1400">
                <a:solidFill>
                  <a:schemeClr val="bg1"/>
                </a:solidFill>
                <a:ea typeface="+mn-lt"/>
                <a:cs typeface="+mn-lt"/>
              </a:rPr>
              <a:t>1</a:t>
            </a:r>
            <a:r>
              <a:rPr lang="zh-CN" altLang="en-US" sz="1400">
                <a:solidFill>
                  <a:schemeClr val="bg1"/>
                </a:solidFill>
                <a:ea typeface="+mn-lt"/>
                <a:cs typeface="+mn-lt"/>
                <a:sym typeface="+mn-ea"/>
              </a:rPr>
              <a:t>、我馆没有</a:t>
            </a:r>
            <a:r>
              <a:rPr lang="zh-CN" altLang="en-US" sz="1400">
                <a:solidFill>
                  <a:schemeClr val="bg1"/>
                </a:solidFill>
                <a:ea typeface="+mn-lt"/>
                <a:cs typeface="+mn-lt"/>
              </a:rPr>
              <a:t>的</a:t>
            </a:r>
            <a:r>
              <a:rPr lang="zh-CN" altLang="en-US" sz="1400">
                <a:solidFill>
                  <a:schemeClr val="bg1"/>
                </a:solidFill>
                <a:ea typeface="+mn-lt"/>
                <a:cs typeface="+mn-lt"/>
                <a:sym typeface="+mn-ea"/>
              </a:rPr>
              <a:t>论文或图书（电子版），可通过海南省教育科研数字图书馆进行免费文献传递。2、所需的</a:t>
            </a:r>
            <a:r>
              <a:rPr lang="zh-CN" altLang="en-US" sz="1400">
                <a:solidFill>
                  <a:schemeClr val="bg1"/>
                </a:solidFill>
                <a:ea typeface="+mn-lt"/>
                <a:cs typeface="+mn-lt"/>
              </a:rPr>
              <a:t>图书（纸质版）没有收录在我馆馆藏时，可通过本数据库进行馆际互借。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cs typeface="+mn-ea"/>
              </a:rPr>
              <a:t> </a:t>
            </a:r>
            <a:endParaRPr lang="zh-CN" altLang="en-US" sz="1400" dirty="0">
              <a:solidFill>
                <a:schemeClr val="bg1"/>
              </a:solidFill>
              <a:latin typeface="+mn-ea"/>
              <a:cs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3055" y="3310890"/>
            <a:ext cx="7593965" cy="35001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49259" name="圆角矩形 4"/>
          <p:cNvSpPr/>
          <p:nvPr>
            <p:custDataLst>
              <p:tags r:id="rId5"/>
            </p:custDataLst>
          </p:nvPr>
        </p:nvSpPr>
        <p:spPr>
          <a:xfrm>
            <a:off x="4689475" y="2581910"/>
            <a:ext cx="886460" cy="33020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>
            <p:custDataLst>
              <p:tags r:id="rId6"/>
            </p:custDataLst>
          </p:nvPr>
        </p:nvSpPr>
        <p:spPr>
          <a:xfrm>
            <a:off x="6096000" y="5615940"/>
            <a:ext cx="706120" cy="26924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>
            <p:custDataLst>
              <p:tags r:id="rId7"/>
            </p:custDataLst>
          </p:nvPr>
        </p:nvSpPr>
        <p:spPr>
          <a:xfrm>
            <a:off x="6586855" y="6561455"/>
            <a:ext cx="487045" cy="22225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9306" name="AutoShape 10"/>
          <p:cNvSpPr/>
          <p:nvPr>
            <p:custDataLst>
              <p:tags r:id="rId8"/>
            </p:custDataLst>
          </p:nvPr>
        </p:nvSpPr>
        <p:spPr bwMode="auto">
          <a:xfrm>
            <a:off x="4234180" y="2002155"/>
            <a:ext cx="3010535" cy="447675"/>
          </a:xfrm>
          <a:prstGeom prst="wedgeRoundRectCallout">
            <a:avLst>
              <a:gd name="adj1" fmla="val -19147"/>
              <a:gd name="adj2" fmla="val 76033"/>
              <a:gd name="adj3" fmla="val 16667"/>
            </a:avLst>
          </a:prstGeom>
          <a:solidFill>
            <a:srgbClr val="376092"/>
          </a:solidFill>
          <a:ln w="19050">
            <a:solidFill>
              <a:schemeClr val="bg1"/>
            </a:solidFill>
            <a:miter lim="800000"/>
          </a:ln>
        </p:spPr>
        <p:txBody>
          <a:bodyPr wrap="none" lIns="90170" tIns="46990" rIns="90170" bIns="46990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400" b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从图书馆首页登录</a:t>
            </a:r>
            <a:r>
              <a:rPr lang="en-US" altLang="zh-CN" sz="1400" b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14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数图搜索</a:t>
            </a:r>
            <a:r>
              <a:rPr lang="en-US" altLang="zh-CN" sz="1400" b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endParaRPr lang="en-US" altLang="zh-CN" sz="1400" b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右箭头 6"/>
          <p:cNvSpPr/>
          <p:nvPr>
            <p:custDataLst>
              <p:tags r:id="rId9"/>
            </p:custDataLst>
          </p:nvPr>
        </p:nvSpPr>
        <p:spPr>
          <a:xfrm rot="5220000">
            <a:off x="5111750" y="2982595"/>
            <a:ext cx="220980" cy="303530"/>
          </a:xfrm>
          <a:prstGeom prst="rightArrow">
            <a:avLst/>
          </a:prstGeom>
          <a:solidFill>
            <a:srgbClr val="9E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左大括号 8"/>
          <p:cNvSpPr/>
          <p:nvPr/>
        </p:nvSpPr>
        <p:spPr>
          <a:xfrm>
            <a:off x="5706745" y="5688965"/>
            <a:ext cx="316230" cy="985520"/>
          </a:xfrm>
          <a:prstGeom prst="leftBrac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AutoShape 10"/>
          <p:cNvSpPr/>
          <p:nvPr>
            <p:custDataLst>
              <p:tags r:id="rId10"/>
            </p:custDataLst>
          </p:nvPr>
        </p:nvSpPr>
        <p:spPr bwMode="auto">
          <a:xfrm>
            <a:off x="4324985" y="5688965"/>
            <a:ext cx="1444625" cy="682625"/>
          </a:xfrm>
          <a:prstGeom prst="wedgeRoundRectCallout">
            <a:avLst>
              <a:gd name="adj1" fmla="val 55626"/>
              <a:gd name="adj2" fmla="val 24325"/>
              <a:gd name="adj3" fmla="val 16667"/>
            </a:avLst>
          </a:prstGeom>
          <a:solidFill>
            <a:srgbClr val="376092"/>
          </a:solidFill>
          <a:ln w="19050">
            <a:solidFill>
              <a:schemeClr val="bg1"/>
            </a:solidFill>
            <a:miter lim="800000"/>
          </a:ln>
        </p:spPr>
        <p:txBody>
          <a:bodyPr wrap="none" lIns="90170" tIns="46990" rIns="90170" bIns="46990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sz="1400" b="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点击相应控键</a:t>
            </a:r>
            <a:endParaRPr lang="zh-CN" sz="1400" b="0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sz="1400" b="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进入对应服务</a:t>
            </a:r>
            <a:endParaRPr lang="zh-CN" sz="1400" b="0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圆角矩形 9"/>
          <p:cNvSpPr/>
          <p:nvPr>
            <p:custDataLst>
              <p:tags r:id="rId11"/>
            </p:custDataLst>
          </p:nvPr>
        </p:nvSpPr>
        <p:spPr>
          <a:xfrm>
            <a:off x="6198870" y="3613785"/>
            <a:ext cx="706120" cy="26924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>
            <p:custDataLst>
              <p:tags r:id="rId12"/>
            </p:custDataLst>
          </p:nvPr>
        </p:nvSpPr>
        <p:spPr>
          <a:xfrm>
            <a:off x="5389880" y="3613785"/>
            <a:ext cx="706120" cy="26924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AutoShape 10"/>
          <p:cNvSpPr/>
          <p:nvPr>
            <p:custDataLst>
              <p:tags r:id="rId13"/>
            </p:custDataLst>
          </p:nvPr>
        </p:nvSpPr>
        <p:spPr bwMode="auto">
          <a:xfrm>
            <a:off x="3972560" y="4050665"/>
            <a:ext cx="2123440" cy="574040"/>
          </a:xfrm>
          <a:prstGeom prst="wedgeRoundRectCallout">
            <a:avLst>
              <a:gd name="adj1" fmla="val 26614"/>
              <a:gd name="adj2" fmla="val -73451"/>
              <a:gd name="adj3" fmla="val 16667"/>
            </a:avLst>
          </a:prstGeom>
          <a:solidFill>
            <a:srgbClr val="376092"/>
          </a:solidFill>
          <a:ln w="19050">
            <a:solidFill>
              <a:schemeClr val="bg1"/>
            </a:solidFill>
            <a:miter lim="800000"/>
          </a:ln>
        </p:spPr>
        <p:txBody>
          <a:bodyPr wrap="none" lIns="90170" tIns="46990" rIns="90170" bIns="46990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sz="14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外文文献点击外文搜索</a:t>
            </a:r>
            <a:endParaRPr lang="zh-CN" sz="1400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sz="14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中文文献点击中文检索</a:t>
            </a:r>
            <a:endParaRPr lang="zh-CN" sz="1400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4"/>
    </p:custDataLst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9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9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259" grpId="0" bldLvl="0" animBg="1"/>
      <p:bldP spid="5" grpId="0" bldLvl="0" animBg="1"/>
      <p:bldP spid="6" grpId="0" bldLvl="0" animBg="1"/>
      <p:bldP spid="1049306" grpId="0" bldLvl="0" animBg="1"/>
      <p:bldP spid="8" grpId="0" bldLvl="0" animBg="1"/>
      <p:bldP spid="10" grpId="0" bldLvl="0" animBg="1"/>
      <p:bldP spid="11" grpId="0" bldLvl="0" animBg="1"/>
      <p:bldP spid="13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10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grpSp>
        <p:nvGrpSpPr>
          <p:cNvPr id="309" name="组合 87"/>
          <p:cNvGrpSpPr/>
          <p:nvPr/>
        </p:nvGrpSpPr>
        <p:grpSpPr>
          <a:xfrm>
            <a:off x="1611809" y="207640"/>
            <a:ext cx="10148821" cy="704486"/>
            <a:chOff x="1208857" y="155730"/>
            <a:chExt cx="7611615" cy="528365"/>
          </a:xfrm>
        </p:grpSpPr>
        <p:cxnSp>
          <p:nvCxnSpPr>
            <p:cNvPr id="3145760" name="直接连接符 73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311" name="矩形 74"/>
            <p:cNvSpPr/>
            <p:nvPr/>
          </p:nvSpPr>
          <p:spPr>
            <a:xfrm>
              <a:off x="1331640" y="255120"/>
              <a:ext cx="1956304" cy="3808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电子资源的使用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9312" name="矩形 76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314" name="矩形 14"/>
          <p:cNvSpPr/>
          <p:nvPr/>
        </p:nvSpPr>
        <p:spPr>
          <a:xfrm>
            <a:off x="6225540" y="1660843"/>
            <a:ext cx="933451" cy="933451"/>
          </a:xfrm>
          <a:prstGeom prst="rect">
            <a:avLst/>
          </a:prstGeom>
          <a:solidFill>
            <a:srgbClr val="376092"/>
          </a:solidFill>
          <a:ln w="57150"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38" tIns="45719" rIns="91438" bIns="45719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315" name="矩形 16"/>
          <p:cNvSpPr/>
          <p:nvPr/>
        </p:nvSpPr>
        <p:spPr>
          <a:xfrm>
            <a:off x="6265733" y="2850487"/>
            <a:ext cx="933451" cy="933451"/>
          </a:xfrm>
          <a:prstGeom prst="rect">
            <a:avLst/>
          </a:prstGeom>
          <a:solidFill>
            <a:srgbClr val="376092"/>
          </a:solidFill>
          <a:ln w="57150"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38" tIns="45719" rIns="91438" bIns="45719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317" name="矩形 19"/>
          <p:cNvSpPr/>
          <p:nvPr/>
        </p:nvSpPr>
        <p:spPr>
          <a:xfrm>
            <a:off x="1026878" y="4102882"/>
            <a:ext cx="933451" cy="933451"/>
          </a:xfrm>
          <a:prstGeom prst="rect">
            <a:avLst/>
          </a:prstGeom>
          <a:solidFill>
            <a:srgbClr val="376092"/>
          </a:solidFill>
          <a:ln w="57150"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38" tIns="45719" rIns="91438" bIns="45719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310" name="组合 80"/>
          <p:cNvGrpSpPr/>
          <p:nvPr/>
        </p:nvGrpSpPr>
        <p:grpSpPr>
          <a:xfrm>
            <a:off x="7216140" y="1660843"/>
            <a:ext cx="3933824" cy="933451"/>
            <a:chOff x="2009774" y="2386013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9318" name="矩形 21"/>
            <p:cNvSpPr/>
            <p:nvPr/>
          </p:nvSpPr>
          <p:spPr>
            <a:xfrm>
              <a:off x="2009774" y="2386013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9319" name="文本框 6"/>
            <p:cNvSpPr txBox="1"/>
            <p:nvPr/>
          </p:nvSpPr>
          <p:spPr>
            <a:xfrm>
              <a:off x="2148839" y="2731453"/>
              <a:ext cx="3782060" cy="521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400" dirty="0" err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包括中文数据库，</a:t>
              </a:r>
              <a:r>
                <a:rPr lang="zh-CN" altLang="en-US" sz="1400" dirty="0" err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外文数据库、</a:t>
              </a:r>
              <a:r>
                <a:rPr lang="zh-CN" sz="1400" dirty="0" err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考试题库、电子图书、网上报告厅等</a:t>
              </a:r>
              <a:endParaRPr 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9320" name="文本框 7"/>
            <p:cNvSpPr txBox="1"/>
            <p:nvPr/>
          </p:nvSpPr>
          <p:spPr>
            <a:xfrm>
              <a:off x="2149090" y="2468192"/>
              <a:ext cx="1813379" cy="312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866900">
                <a:lnSpc>
                  <a:spcPct val="90000"/>
                </a:lnSpc>
                <a:spcAft>
                  <a:spcPct val="35000"/>
                </a:spcAft>
              </a:pPr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常用数据库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312" name="组合 83"/>
          <p:cNvGrpSpPr/>
          <p:nvPr/>
        </p:nvGrpSpPr>
        <p:grpSpPr>
          <a:xfrm>
            <a:off x="2017478" y="4102882"/>
            <a:ext cx="3933824" cy="933451"/>
            <a:chOff x="7204074" y="5181600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9324" name="矩形 41"/>
            <p:cNvSpPr/>
            <p:nvPr/>
          </p:nvSpPr>
          <p:spPr>
            <a:xfrm>
              <a:off x="7204074" y="5181600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9325" name="文本框 6"/>
            <p:cNvSpPr txBox="1"/>
            <p:nvPr/>
          </p:nvSpPr>
          <p:spPr>
            <a:xfrm>
              <a:off x="7343389" y="5534117"/>
              <a:ext cx="3578611" cy="3067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帮你实现随书光盘下载，</a:t>
              </a:r>
              <a:r>
                <a:rPr lang="zh-CN" sz="14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网上视频学习</a:t>
              </a:r>
              <a:endParaRPr 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9326" name="文本框 7"/>
            <p:cNvSpPr txBox="1"/>
            <p:nvPr/>
          </p:nvSpPr>
          <p:spPr>
            <a:xfrm>
              <a:off x="7343139" y="5270500"/>
              <a:ext cx="2442845" cy="3371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随书资源</a:t>
              </a:r>
              <a:r>
                <a:rPr lang="en-US" altLang="zh-CN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&amp;</a:t>
              </a:r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网上报告厅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327" name="TextBox 44"/>
          <p:cNvSpPr txBox="1"/>
          <p:nvPr/>
        </p:nvSpPr>
        <p:spPr>
          <a:xfrm>
            <a:off x="6475766" y="1823531"/>
            <a:ext cx="50560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9328" name="TextBox 46"/>
          <p:cNvSpPr txBox="1"/>
          <p:nvPr/>
        </p:nvSpPr>
        <p:spPr>
          <a:xfrm>
            <a:off x="1260818" y="4259799"/>
            <a:ext cx="50560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9330" name="TextBox 48"/>
          <p:cNvSpPr txBox="1"/>
          <p:nvPr/>
        </p:nvSpPr>
        <p:spPr>
          <a:xfrm>
            <a:off x="6490858" y="3021748"/>
            <a:ext cx="50560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9331" name="矩形 50"/>
          <p:cNvSpPr/>
          <p:nvPr/>
        </p:nvSpPr>
        <p:spPr>
          <a:xfrm>
            <a:off x="1027018" y="2865182"/>
            <a:ext cx="933451" cy="933451"/>
          </a:xfrm>
          <a:prstGeom prst="rect">
            <a:avLst/>
          </a:prstGeom>
          <a:solidFill>
            <a:srgbClr val="376092"/>
          </a:solidFill>
          <a:ln w="57150"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38" tIns="45719" rIns="91438" bIns="45719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313" name="组合 85"/>
          <p:cNvGrpSpPr/>
          <p:nvPr/>
        </p:nvGrpSpPr>
        <p:grpSpPr>
          <a:xfrm>
            <a:off x="2017618" y="2850433"/>
            <a:ext cx="3933824" cy="933451"/>
            <a:chOff x="2009774" y="5181600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9332" name="矩形 53"/>
            <p:cNvSpPr/>
            <p:nvPr/>
          </p:nvSpPr>
          <p:spPr>
            <a:xfrm>
              <a:off x="2009774" y="5181600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9334" name="文本框 7"/>
            <p:cNvSpPr txBox="1"/>
            <p:nvPr/>
          </p:nvSpPr>
          <p:spPr>
            <a:xfrm>
              <a:off x="2149090" y="5226551"/>
              <a:ext cx="1813379" cy="3371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电子图书</a:t>
              </a:r>
              <a:endParaRPr lang="en-US" altLang="zh-CN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335" name="TextBox 61"/>
          <p:cNvSpPr txBox="1"/>
          <p:nvPr/>
        </p:nvSpPr>
        <p:spPr>
          <a:xfrm>
            <a:off x="1252143" y="3036443"/>
            <a:ext cx="50560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9336" name="矩形 68"/>
          <p:cNvSpPr/>
          <p:nvPr/>
        </p:nvSpPr>
        <p:spPr>
          <a:xfrm>
            <a:off x="6260943" y="4105380"/>
            <a:ext cx="933451" cy="933451"/>
          </a:xfrm>
          <a:prstGeom prst="rect">
            <a:avLst/>
          </a:prstGeom>
          <a:solidFill>
            <a:srgbClr val="376092"/>
          </a:solidFill>
          <a:ln w="57150"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38" tIns="45719" rIns="91438" bIns="45719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337" name="TextBox 75"/>
          <p:cNvSpPr txBox="1"/>
          <p:nvPr/>
        </p:nvSpPr>
        <p:spPr>
          <a:xfrm>
            <a:off x="6494883" y="4262297"/>
            <a:ext cx="50560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9348" name="矩形 100"/>
          <p:cNvSpPr/>
          <p:nvPr/>
        </p:nvSpPr>
        <p:spPr>
          <a:xfrm>
            <a:off x="7284022" y="4107879"/>
            <a:ext cx="3933824" cy="93345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</a:gra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349" name="文本框 6"/>
          <p:cNvSpPr txBox="1"/>
          <p:nvPr/>
        </p:nvSpPr>
        <p:spPr>
          <a:xfrm>
            <a:off x="7440826" y="4492873"/>
            <a:ext cx="3578611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触控一体机、歌德电子图书、朗读亭等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350" name="文本框 7"/>
          <p:cNvSpPr txBox="1"/>
          <p:nvPr/>
        </p:nvSpPr>
        <p:spPr>
          <a:xfrm>
            <a:off x="7405850" y="4179317"/>
            <a:ext cx="2139822" cy="3371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电子资源自助设备</a:t>
            </a:r>
            <a:endParaRPr lang="zh-CN" altLang="en-US" sz="1600" b="1" kern="0" dirty="0">
              <a:solidFill>
                <a:srgbClr val="376092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342" name="TextBox 89"/>
          <p:cNvSpPr txBox="1"/>
          <p:nvPr/>
        </p:nvSpPr>
        <p:spPr>
          <a:xfrm>
            <a:off x="1275080" y="1852930"/>
            <a:ext cx="505609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endParaRPr lang="en-US" altLang="zh-CN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16" name="组合 62"/>
          <p:cNvGrpSpPr/>
          <p:nvPr/>
        </p:nvGrpSpPr>
        <p:grpSpPr>
          <a:xfrm>
            <a:off x="448822" y="101062"/>
            <a:ext cx="1220114" cy="986374"/>
            <a:chOff x="4126244" y="-985682"/>
            <a:chExt cx="4340270" cy="3445465"/>
          </a:xfrm>
        </p:grpSpPr>
        <p:pic>
          <p:nvPicPr>
            <p:cNvPr id="2097220" name="图片 63"/>
            <p:cNvPicPr>
              <a:picLocks noChangeAspect="1"/>
            </p:cNvPicPr>
            <p:nvPr/>
          </p:nvPicPr>
          <p:blipFill rotWithShape="1">
            <a:blip r:embed="rId1"/>
            <a:srcRect/>
            <a:stretch>
              <a:fillRect/>
            </a:stretch>
          </p:blipFill>
          <p:spPr>
            <a:xfrm>
              <a:off x="4126244" y="-985682"/>
              <a:ext cx="4340270" cy="3445465"/>
            </a:xfrm>
            <a:prstGeom prst="rect">
              <a:avLst/>
            </a:prstGeom>
          </p:spPr>
        </p:pic>
        <p:sp>
          <p:nvSpPr>
            <p:cNvPr id="1049351" name="文本框 16"/>
            <p:cNvSpPr txBox="1"/>
            <p:nvPr/>
          </p:nvSpPr>
          <p:spPr>
            <a:xfrm>
              <a:off x="4738574" y="-63164"/>
              <a:ext cx="2709182" cy="225358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3600" b="1" dirty="0">
                  <a:solidFill>
                    <a:prstClr val="white"/>
                  </a:solidFill>
                </a:rPr>
                <a:t>四</a:t>
              </a:r>
              <a:endParaRPr lang="zh-CN" altLang="en-US" sz="36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049352" name="文本框 6"/>
          <p:cNvSpPr txBox="1"/>
          <p:nvPr/>
        </p:nvSpPr>
        <p:spPr>
          <a:xfrm>
            <a:off x="7398164" y="3005877"/>
            <a:ext cx="3790335" cy="739140"/>
          </a:xfrm>
          <a:prstGeom prst="rect">
            <a:avLst/>
          </a:prstGeom>
          <a:noFill/>
          <a:ln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4400">
              <a:buClrTx/>
              <a:buSzTx/>
              <a:buFontTx/>
            </a:pPr>
            <a:r>
              <a: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电子图书</a:t>
            </a:r>
            <a:endParaRPr lang="zh-CN" altLang="en-US" sz="1600" b="1" kern="0" dirty="0">
              <a:solidFill>
                <a:srgbClr val="376092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包括超星、畅想之星、京东图书等电子图书，方便检索，提高了资料的利用率。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317" name="组合 85"/>
          <p:cNvGrpSpPr/>
          <p:nvPr/>
        </p:nvGrpSpPr>
        <p:grpSpPr>
          <a:xfrm>
            <a:off x="2217834" y="2837733"/>
            <a:ext cx="8974898" cy="933451"/>
            <a:chOff x="-3031300" y="5181600"/>
            <a:chExt cx="8974898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9353" name="矩形 10"/>
            <p:cNvSpPr/>
            <p:nvPr/>
          </p:nvSpPr>
          <p:spPr>
            <a:xfrm>
              <a:off x="2009774" y="5181600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9354" name="文本框 6"/>
            <p:cNvSpPr txBox="1"/>
            <p:nvPr/>
          </p:nvSpPr>
          <p:spPr>
            <a:xfrm>
              <a:off x="-3031300" y="5642479"/>
              <a:ext cx="3790335" cy="3067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400" dirty="0" err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包括超星、畅想之星、京东图书等电子图书</a:t>
              </a:r>
              <a:endParaRPr lang="zh-CN" altLang="en-US" sz="14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9355" name="文本框 7"/>
            <p:cNvSpPr txBox="1"/>
            <p:nvPr/>
          </p:nvSpPr>
          <p:spPr>
            <a:xfrm>
              <a:off x="2149090" y="5226551"/>
              <a:ext cx="1813379" cy="3371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考试资源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7" name="矩形 83"/>
          <p:cNvSpPr/>
          <p:nvPr/>
        </p:nvSpPr>
        <p:spPr>
          <a:xfrm>
            <a:off x="1026795" y="1691005"/>
            <a:ext cx="933450" cy="933450"/>
          </a:xfrm>
          <a:prstGeom prst="rect">
            <a:avLst/>
          </a:prstGeom>
          <a:solidFill>
            <a:srgbClr val="376092"/>
          </a:solidFill>
          <a:ln w="57150"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38" tIns="45719" rIns="91438" bIns="45719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1</a:t>
            </a:r>
            <a:endParaRPr lang="en-US" altLang="zh-CN" sz="3600" b="1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5" name="组合 83"/>
          <p:cNvGrpSpPr/>
          <p:nvPr/>
        </p:nvGrpSpPr>
        <p:grpSpPr>
          <a:xfrm>
            <a:off x="2062480" y="1673860"/>
            <a:ext cx="3933825" cy="933450"/>
            <a:chOff x="7204074" y="5181600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2" name="矩形 86"/>
            <p:cNvSpPr/>
            <p:nvPr/>
          </p:nvSpPr>
          <p:spPr>
            <a:xfrm>
              <a:off x="7204074" y="5181600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" name="文本框 6"/>
            <p:cNvSpPr txBox="1"/>
            <p:nvPr/>
          </p:nvSpPr>
          <p:spPr>
            <a:xfrm>
              <a:off x="7343389" y="5534117"/>
              <a:ext cx="3578611" cy="5219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每人每天免费两小时使用，学习冲浪申通无阻，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" name="文本框 7"/>
            <p:cNvSpPr txBox="1"/>
            <p:nvPr/>
          </p:nvSpPr>
          <p:spPr>
            <a:xfrm>
              <a:off x="7343390" y="5270795"/>
              <a:ext cx="2139822" cy="3371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电子阅览室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6" name="文本框 6"/>
          <p:cNvSpPr txBox="1"/>
          <p:nvPr>
            <p:custDataLst>
              <p:tags r:id="rId2"/>
            </p:custDataLst>
          </p:nvPr>
        </p:nvSpPr>
        <p:spPr>
          <a:xfrm>
            <a:off x="7384194" y="3304327"/>
            <a:ext cx="3790335" cy="306705"/>
          </a:xfrm>
          <a:prstGeom prst="rect">
            <a:avLst/>
          </a:prstGeom>
          <a:noFill/>
          <a:ln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考试、考研等考试题库</a:t>
            </a:r>
            <a:r>
              <a:rPr lang="en-US" altLang="zh-CN" sz="14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 </a:t>
            </a:r>
            <a:r>
              <a:rPr lang="zh-CN" altLang="en-US" sz="1400" dirty="0" err="1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助力个人能力提升</a:t>
            </a:r>
            <a:endParaRPr lang="zh-CN" altLang="en-US" sz="1400" dirty="0" err="1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spd="slow" advTm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8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8739" name="页脚占位符 1"/>
          <p:cNvSpPr txBox="1"/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——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海南热带海洋学院图书馆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——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44" name="组合 87"/>
          <p:cNvGrpSpPr/>
          <p:nvPr/>
        </p:nvGrpSpPr>
        <p:grpSpPr>
          <a:xfrm>
            <a:off x="335861" y="207640"/>
            <a:ext cx="11424768" cy="833777"/>
            <a:chOff x="251896" y="155730"/>
            <a:chExt cx="8568576" cy="625333"/>
          </a:xfrm>
        </p:grpSpPr>
        <p:cxnSp>
          <p:nvCxnSpPr>
            <p:cNvPr id="3145738" name="直接连接符 4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40" name="矩形 5"/>
            <p:cNvSpPr/>
            <p:nvPr/>
          </p:nvSpPr>
          <p:spPr>
            <a:xfrm>
              <a:off x="1331640" y="193704"/>
              <a:ext cx="1937385" cy="380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电子资源的使用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45" name="组合 90"/>
            <p:cNvGrpSpPr/>
            <p:nvPr/>
          </p:nvGrpSpPr>
          <p:grpSpPr>
            <a:xfrm>
              <a:off x="251896" y="195483"/>
              <a:ext cx="887938" cy="585580"/>
              <a:chOff x="562441" y="531294"/>
              <a:chExt cx="2322326" cy="1531540"/>
            </a:xfrm>
          </p:grpSpPr>
          <p:sp>
            <p:nvSpPr>
              <p:cNvPr id="1048741" name="圆角矩形 8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42" name="圆角矩形 9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43" name="圆角矩形 10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44" name="圆角矩形 11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45" name="圆角矩形 12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746" name="文本框 4"/>
              <p:cNvSpPr txBox="1"/>
              <p:nvPr/>
            </p:nvSpPr>
            <p:spPr>
              <a:xfrm>
                <a:off x="1159510" y="680648"/>
                <a:ext cx="807143" cy="7224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四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8747" name="矩形 7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8748" name="TextBox 4"/>
          <p:cNvSpPr txBox="1"/>
          <p:nvPr/>
        </p:nvSpPr>
        <p:spPr bwMode="auto">
          <a:xfrm>
            <a:off x="6256528" y="373682"/>
            <a:ext cx="5503863" cy="423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1866900" ea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4.1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、电子阅览室</a:t>
            </a:r>
            <a:endParaRPr lang="en-US" altLang="zh-CN" b="1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2097172" name="Picture 2" descr="http://lib.hntou.edu.cn/news/20191023/01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50240" y="2848610"/>
            <a:ext cx="4967605" cy="3255010"/>
          </a:xfrm>
          <a:prstGeom prst="rect">
            <a:avLst/>
          </a:prstGeom>
          <a:noFill/>
        </p:spPr>
      </p:pic>
      <p:sp>
        <p:nvSpPr>
          <p:cNvPr id="1048749" name="TextBox 26"/>
          <p:cNvSpPr txBox="1"/>
          <p:nvPr/>
        </p:nvSpPr>
        <p:spPr>
          <a:xfrm>
            <a:off x="681355" y="1369695"/>
            <a:ext cx="4935855" cy="1296035"/>
          </a:xfrm>
          <a:prstGeom prst="rect">
            <a:avLst/>
          </a:prstGeom>
          <a:solidFill>
            <a:srgbClr val="376092"/>
          </a:solidFill>
        </p:spPr>
        <p:txBody>
          <a:bodyPr wrap="square" rtlCol="0">
            <a:noAutofit/>
          </a:bodyPr>
          <a:lstStyle/>
          <a:p>
            <a:pPr indent="0" fontAlgn="auto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zh-CN" altLang="en-US" sz="1600" b="1" dirty="0">
                <a:solidFill>
                  <a:srgbClr val="F0B928"/>
                </a:solidFill>
                <a:latin typeface="微软雅黑" panose="020B0503020204020204" charset="-122"/>
                <a:ea typeface="微软雅黑" panose="020B0503020204020204" charset="-122"/>
              </a:rPr>
              <a:t>电子阅览室（三亚校区）：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位于四楼，机位146个。</a:t>
            </a:r>
            <a:endParaRPr lang="zh-CN" altLang="en-US" sz="1600" b="1" dirty="0">
              <a:solidFill>
                <a:schemeClr val="bg1"/>
              </a:solidFill>
            </a:endParaRPr>
          </a:p>
          <a:p>
            <a:pPr indent="0" fontAlgn="auto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zh-CN" altLang="en-US" sz="1600" b="1" dirty="0">
                <a:solidFill>
                  <a:srgbClr val="F0B92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电子阅览室（五指山校区）：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位于西校区教学楼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204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室，机位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20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个。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每人每天限上机</a:t>
            </a:r>
            <a:r>
              <a:rPr lang="zh-CN" altLang="en-US" sz="1600" b="1" dirty="0">
                <a:solidFill>
                  <a:srgbClr val="F0B92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两小时（免费）。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48751" name="矩形 29"/>
          <p:cNvSpPr/>
          <p:nvPr/>
        </p:nvSpPr>
        <p:spPr>
          <a:xfrm>
            <a:off x="5814060" y="2855595"/>
            <a:ext cx="5742940" cy="3241675"/>
          </a:xfrm>
          <a:prstGeom prst="rect">
            <a:avLst/>
          </a:prstGeom>
          <a:solidFill>
            <a:srgbClr val="376092"/>
          </a:solidFill>
        </p:spPr>
        <p:txBody>
          <a:bodyPr wrap="square">
            <a:noAutofit/>
          </a:bodyPr>
          <a:lstStyle/>
          <a:p>
            <a:pPr indent="0" fontAlgn="auto">
              <a:spcAft>
                <a:spcPts val="600"/>
              </a:spcAft>
              <a:buClr>
                <a:srgbClr val="953735"/>
              </a:buClr>
              <a:buSzPct val="100000"/>
            </a:pPr>
            <a:r>
              <a:rPr lang="zh-CN" altLang="en-US" sz="1600" b="1" dirty="0">
                <a:solidFill>
                  <a:srgbClr val="F0B928"/>
                </a:solidFill>
                <a:ea typeface="微软雅黑" panose="020B0503020204020204" charset="-122"/>
              </a:rPr>
              <a:t>注意事项：</a:t>
            </a:r>
            <a:endParaRPr lang="en-US" altLang="zh-CN" sz="1600" b="1" dirty="0">
              <a:solidFill>
                <a:srgbClr val="F0B928"/>
              </a:solidFill>
              <a:ea typeface="微软雅黑" panose="020B0503020204020204" charset="-122"/>
            </a:endParaRPr>
          </a:p>
          <a:p>
            <a:pPr marL="285750" indent="-285750">
              <a:buClr>
                <a:srgbClr val="FFC000"/>
              </a:buClr>
              <a:buSzPct val="100000"/>
              <a:buFont typeface="Wingdings" panose="05000000000000000000" charset="0"/>
              <a:buChar char="l"/>
            </a:pPr>
            <a:r>
              <a:rPr lang="en-US" altLang="zh-CN" sz="1600" dirty="0">
                <a:solidFill>
                  <a:schemeClr val="bg1"/>
                </a:solidFill>
              </a:rPr>
              <a:t>1</a:t>
            </a:r>
            <a:r>
              <a:rPr lang="zh-CN" altLang="en-US" sz="1600" dirty="0">
                <a:solidFill>
                  <a:schemeClr val="bg1"/>
                </a:solidFill>
                <a:sym typeface="+mn-ea"/>
              </a:rPr>
              <a:t>、结束上机，要点击电脑桌面左下角的</a:t>
            </a:r>
            <a:r>
              <a:rPr lang="zh-CN" altLang="en-US" sz="1600" dirty="0">
                <a:solidFill>
                  <a:srgbClr val="FFC000"/>
                </a:solidFill>
              </a:rPr>
              <a:t>“结账下机” </a:t>
            </a:r>
            <a:r>
              <a:rPr lang="zh-CN" altLang="en-US" sz="1600" dirty="0">
                <a:solidFill>
                  <a:schemeClr val="bg1"/>
                </a:solidFill>
                <a:sym typeface="+mn-ea"/>
              </a:rPr>
              <a:t>图标 。</a:t>
            </a:r>
            <a:endParaRPr lang="zh-CN" altLang="en-US" sz="1600" dirty="0">
              <a:solidFill>
                <a:schemeClr val="bg1"/>
              </a:solidFill>
              <a:sym typeface="+mn-ea"/>
            </a:endParaRPr>
          </a:p>
          <a:p>
            <a:pPr indent="0">
              <a:buClr>
                <a:srgbClr val="FFC000"/>
              </a:buClr>
              <a:buSzPct val="100000"/>
              <a:buFont typeface="Wingdings" panose="05000000000000000000" charset="0"/>
              <a:buNone/>
            </a:pPr>
            <a:endParaRPr lang="en-US" altLang="zh-CN" sz="160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C000"/>
              </a:buClr>
              <a:buSzPct val="100000"/>
              <a:buFont typeface="Wingdings" panose="05000000000000000000" charset="0"/>
              <a:buChar char="l"/>
            </a:pPr>
            <a:endParaRPr lang="en-US" altLang="zh-CN" sz="160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C000"/>
              </a:buClr>
              <a:buSzPct val="100000"/>
              <a:buFont typeface="Wingdings" panose="05000000000000000000" charset="0"/>
              <a:buChar char="l"/>
            </a:pPr>
            <a:r>
              <a:rPr lang="en-US" altLang="zh-CN" sz="1600" dirty="0">
                <a:solidFill>
                  <a:schemeClr val="bg1"/>
                </a:solidFill>
                <a:sym typeface="+mn-ea"/>
              </a:rPr>
              <a:t>2</a:t>
            </a:r>
            <a:r>
              <a:rPr lang="zh-CN" altLang="en-US" sz="1600" dirty="0">
                <a:solidFill>
                  <a:schemeClr val="bg1"/>
                </a:solidFill>
                <a:sym typeface="+mn-ea"/>
              </a:rPr>
              <a:t>、</a:t>
            </a:r>
            <a:r>
              <a:rPr lang="zh-CN" altLang="en-US" sz="1600" b="1" dirty="0">
                <a:solidFill>
                  <a:srgbClr val="FFC000"/>
                </a:solidFill>
                <a:sym typeface="+mn-ea"/>
              </a:rPr>
              <a:t>阅览室电脑不能存储文件，关机后文件会被自动清除。</a:t>
            </a:r>
            <a:r>
              <a:rPr lang="zh-CN" altLang="en-US" sz="1600" dirty="0">
                <a:solidFill>
                  <a:schemeClr val="bg1"/>
                </a:solidFill>
                <a:sym typeface="+mn-ea"/>
              </a:rPr>
              <a:t>如需备份，可将文件发到个人邮箱等介质进行保存。</a:t>
            </a:r>
            <a:endParaRPr lang="zh-CN" altLang="en-US" sz="160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C000"/>
              </a:buClr>
              <a:buSzPct val="100000"/>
              <a:buFont typeface="Wingdings" panose="05000000000000000000" charset="0"/>
              <a:buChar char="l"/>
            </a:pPr>
            <a:endParaRPr lang="en-US" altLang="zh-CN" sz="160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C000"/>
              </a:buClr>
              <a:buSzPct val="100000"/>
              <a:buFont typeface="Wingdings" panose="05000000000000000000" charset="0"/>
              <a:buChar char="l"/>
            </a:pPr>
            <a:r>
              <a:rPr lang="en-US" altLang="zh-CN" sz="1600" dirty="0">
                <a:solidFill>
                  <a:schemeClr val="bg1"/>
                </a:solidFill>
              </a:rPr>
              <a:t>3</a:t>
            </a:r>
            <a:r>
              <a:rPr lang="zh-CN" altLang="en-US" sz="1600" dirty="0">
                <a:solidFill>
                  <a:schemeClr val="bg1"/>
                </a:solidFill>
              </a:rPr>
              <a:t>、应遵守国家关于网络安全使用的相关规定；不浏览非法网站；不利用电子阅览室进行网购及游戏。</a:t>
            </a:r>
            <a:endParaRPr lang="en-US" altLang="zh-CN" sz="1600" dirty="0">
              <a:solidFill>
                <a:schemeClr val="bg1"/>
              </a:solidFill>
            </a:endParaRPr>
          </a:p>
          <a:p>
            <a:pPr>
              <a:buClr>
                <a:srgbClr val="953735"/>
              </a:buClr>
              <a:buSzPct val="100000"/>
            </a:pPr>
            <a:endParaRPr lang="en-US" altLang="zh-CN" sz="160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C000"/>
              </a:buClr>
              <a:buSzPct val="100000"/>
              <a:buFont typeface="Wingdings" panose="05000000000000000000" charset="0"/>
              <a:buChar char="l"/>
            </a:pPr>
            <a:r>
              <a:rPr lang="en-US" altLang="zh-CN" sz="1600" dirty="0">
                <a:solidFill>
                  <a:schemeClr val="bg1"/>
                </a:solidFill>
              </a:rPr>
              <a:t>4</a:t>
            </a:r>
            <a:r>
              <a:rPr lang="zh-CN" altLang="en-US" sz="1600" dirty="0">
                <a:solidFill>
                  <a:schemeClr val="bg1"/>
                </a:solidFill>
              </a:rPr>
              <a:t>、如遇故障须及时向电子阅览室管理人员申请维修，不得自行处理，不得自行安装、卸载计算机软件系统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  <a:endParaRPr lang="zh-CN" altLang="en-US" dirty="0"/>
          </a:p>
        </p:txBody>
      </p:sp>
      <p:sp>
        <p:nvSpPr>
          <p:cNvPr id="1048752" name="矩形 31"/>
          <p:cNvSpPr/>
          <p:nvPr/>
        </p:nvSpPr>
        <p:spPr>
          <a:xfrm>
            <a:off x="5814060" y="1369695"/>
            <a:ext cx="5742305" cy="1295400"/>
          </a:xfrm>
          <a:prstGeom prst="rect">
            <a:avLst/>
          </a:prstGeom>
          <a:solidFill>
            <a:srgbClr val="376092"/>
          </a:solidFill>
        </p:spPr>
        <p:txBody>
          <a:bodyPr wrap="square">
            <a:noAutofit/>
          </a:bodyPr>
          <a:lstStyle/>
          <a:p>
            <a:pPr indent="0" fontAlgn="auto">
              <a:lnSpc>
                <a:spcPts val="2200"/>
              </a:lnSpc>
            </a:pPr>
            <a:r>
              <a:rPr lang="zh-CN" altLang="en-US" sz="1600" b="1" dirty="0">
                <a:solidFill>
                  <a:srgbClr val="F0B928"/>
                </a:solidFill>
                <a:latin typeface="微软雅黑" panose="020B0503020204020204" charset="-122"/>
                <a:ea typeface="微软雅黑" panose="020B0503020204020204" charset="-122"/>
              </a:rPr>
              <a:t>温馨提示：</a:t>
            </a:r>
            <a:endParaRPr lang="zh-CN" altLang="en-US" sz="1600" b="1" dirty="0">
              <a:solidFill>
                <a:srgbClr val="F0B928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>
              <a:lnSpc>
                <a:spcPts val="2200"/>
              </a:lnSpc>
            </a:pPr>
            <a:r>
              <a:rPr lang="en-US" altLang="zh-CN" sz="1600" dirty="0">
                <a:solidFill>
                  <a:schemeClr val="bg1"/>
                </a:solidFill>
                <a:sym typeface="+mn-ea"/>
              </a:rPr>
              <a:t>1</a:t>
            </a:r>
            <a:r>
              <a:rPr lang="zh-CN" altLang="en-US" sz="1600" dirty="0">
                <a:solidFill>
                  <a:schemeClr val="bg1"/>
                </a:solidFill>
                <a:sym typeface="+mn-ea"/>
              </a:rPr>
              <a:t>、读者上机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初始账号和密码同为本人学号</a:t>
            </a:r>
            <a:r>
              <a:rPr lang="zh-CN" altLang="en-US" sz="1600" dirty="0">
                <a:solidFill>
                  <a:schemeClr val="bg1"/>
                </a:solidFill>
                <a:sym typeface="+mn-ea"/>
              </a:rPr>
              <a:t>。用户登录后，尽快修改个人密码。</a:t>
            </a:r>
            <a:endParaRPr lang="zh-CN" altLang="en-US" sz="1600" dirty="0">
              <a:solidFill>
                <a:schemeClr val="bg1"/>
              </a:solidFill>
            </a:endParaRPr>
          </a:p>
          <a:p>
            <a:pPr indent="0" fontAlgn="auto">
              <a:lnSpc>
                <a:spcPts val="22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2、登录主机界面请使用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“教学桌面”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097173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08181" y="3441141"/>
            <a:ext cx="457974" cy="495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995" y="1214120"/>
            <a:ext cx="11001375" cy="4429125"/>
          </a:xfrm>
          <a:prstGeom prst="rect">
            <a:avLst/>
          </a:prstGeom>
        </p:spPr>
      </p:pic>
      <p:sp>
        <p:nvSpPr>
          <p:cNvPr id="1049453" name="矩形 13"/>
          <p:cNvSpPr/>
          <p:nvPr/>
        </p:nvSpPr>
        <p:spPr bwMode="auto">
          <a:xfrm>
            <a:off x="6222271" y="345665"/>
            <a:ext cx="2972921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4.2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、常用数据库</a:t>
            </a:r>
            <a:endParaRPr lang="zh-CN" altLang="en-US" sz="2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454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15406"/>
            <a:ext cx="4114800" cy="365125"/>
          </a:xfrm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grpSp>
        <p:nvGrpSpPr>
          <p:cNvPr id="339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62" name="直接连接符 110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455" name="矩形 111"/>
            <p:cNvSpPr/>
            <p:nvPr/>
          </p:nvSpPr>
          <p:spPr>
            <a:xfrm>
              <a:off x="1331640" y="255120"/>
              <a:ext cx="1956304" cy="3808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图书馆电子资源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340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9456" name="圆角矩形 114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57" name="圆角矩形 115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58" name="圆角矩形 116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59" name="圆角矩形 117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60" name="圆角矩形 118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61" name="文本框 4"/>
              <p:cNvSpPr txBox="1"/>
              <p:nvPr/>
            </p:nvSpPr>
            <p:spPr>
              <a:xfrm>
                <a:off x="1155570" y="680648"/>
                <a:ext cx="815027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四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462" name="矩形 113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463" name="文本框 23"/>
          <p:cNvSpPr txBox="1"/>
          <p:nvPr/>
        </p:nvSpPr>
        <p:spPr>
          <a:xfrm>
            <a:off x="3872865" y="4643120"/>
            <a:ext cx="6705600" cy="715645"/>
          </a:xfrm>
          <a:prstGeom prst="rect">
            <a:avLst/>
          </a:prstGeom>
          <a:solidFill>
            <a:srgbClr val="376092"/>
          </a:solidFill>
        </p:spPr>
        <p:txBody>
          <a:bodyPr wrap="square" rtlCol="0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zh-CN" altLang="en-US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在</a:t>
            </a:r>
            <a:r>
              <a:rPr lang="zh-CN" altLang="en-US" sz="2000" b="1">
                <a:solidFill>
                  <a:srgbClr val="FFC000"/>
                </a:solidFill>
                <a:latin typeface="Calibri" panose="020F0502020204030204" charset="0"/>
                <a:ea typeface="宋体" panose="02010600030101010101" pitchFamily="2" charset="-122"/>
              </a:rPr>
              <a:t>【</a:t>
            </a:r>
            <a:r>
              <a:rPr lang="en-US" altLang="zh-CN" sz="2000" b="1">
                <a:solidFill>
                  <a:srgbClr val="FFC000"/>
                </a:solidFill>
                <a:latin typeface="Calibri" panose="020F0502020204030204" charset="0"/>
                <a:ea typeface="宋体" panose="02010600030101010101" pitchFamily="2" charset="-122"/>
              </a:rPr>
              <a:t>资源查找</a:t>
            </a:r>
            <a:r>
              <a:rPr lang="zh-CN" altLang="en-US" sz="2000" b="1">
                <a:solidFill>
                  <a:srgbClr val="FFC000"/>
                </a:solidFill>
                <a:latin typeface="Calibri" panose="020F0502020204030204" charset="0"/>
                <a:ea typeface="宋体" panose="02010600030101010101" pitchFamily="2" charset="-122"/>
              </a:rPr>
              <a:t>】</a:t>
            </a:r>
            <a:r>
              <a:rPr lang="en-US" altLang="zh-CN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栏目</a:t>
            </a:r>
            <a:r>
              <a:rPr lang="zh-CN" altLang="en-US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中</a:t>
            </a:r>
            <a:r>
              <a:rPr lang="en-US" altLang="zh-CN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分为</a:t>
            </a:r>
            <a:r>
              <a:rPr lang="zh-CN" altLang="en-US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：</a:t>
            </a:r>
            <a:r>
              <a:rPr lang="en-US" altLang="zh-CN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电子图书</a:t>
            </a:r>
            <a:r>
              <a:rPr lang="zh-CN" altLang="en-US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、</a:t>
            </a:r>
            <a:r>
              <a:rPr lang="en-US" altLang="zh-CN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中文数据库</a:t>
            </a:r>
            <a:r>
              <a:rPr lang="zh-CN" altLang="en-US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、</a:t>
            </a:r>
            <a:r>
              <a:rPr lang="en-US" altLang="zh-CN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外文数据库</a:t>
            </a:r>
            <a:r>
              <a:rPr lang="zh-CN" altLang="en-US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、</a:t>
            </a:r>
            <a:r>
              <a:rPr lang="en-US" altLang="zh-CN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外文数据库</a:t>
            </a:r>
            <a:r>
              <a:rPr lang="zh-CN" altLang="en-US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、</a:t>
            </a:r>
            <a:r>
              <a:rPr lang="en-US" altLang="zh-CN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多媒体资源</a:t>
            </a:r>
            <a:r>
              <a:rPr lang="zh-CN" altLang="en-US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、</a:t>
            </a:r>
            <a:r>
              <a:rPr lang="en-US" altLang="zh-CN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特色资源</a:t>
            </a:r>
            <a:r>
              <a:rPr lang="zh-CN" altLang="en-US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等</a:t>
            </a:r>
            <a:r>
              <a:rPr lang="en-US" altLang="zh-CN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模块</a:t>
            </a:r>
            <a:r>
              <a:rPr lang="zh-CN" altLang="en-US" sz="2000" b="1">
                <a:solidFill>
                  <a:schemeClr val="bg1"/>
                </a:solidFill>
                <a:latin typeface="Calibri" panose="020F0502020204030204" charset="0"/>
                <a:ea typeface="宋体" panose="02010600030101010101" pitchFamily="2" charset="-122"/>
              </a:rPr>
              <a:t>。</a:t>
            </a:r>
            <a:endParaRPr lang="zh-CN" altLang="en-US" sz="2000" b="1">
              <a:solidFill>
                <a:schemeClr val="bg1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049261" name="矩形标注 6"/>
          <p:cNvSpPr/>
          <p:nvPr/>
        </p:nvSpPr>
        <p:spPr>
          <a:xfrm>
            <a:off x="3872865" y="3759835"/>
            <a:ext cx="6705600" cy="704850"/>
          </a:xfrm>
          <a:prstGeom prst="wedgeRectCallout">
            <a:avLst>
              <a:gd name="adj1" fmla="val -20388"/>
              <a:gd name="adj2" fmla="val 77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使用校园网</a:t>
            </a:r>
            <a:r>
              <a:rPr lang="en-US" altLang="zh-CN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hntou</a:t>
            </a:r>
            <a:r>
              <a:rPr lang="zh-CN" altLang="en-US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，登录我馆首页：</a:t>
            </a:r>
            <a:r>
              <a:rPr lang="en-US" altLang="zh-CN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http://lib.hntou.edu.cn</a:t>
            </a:r>
            <a:r>
              <a:rPr lang="zh-CN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，可畅通无阻使用我馆资源</a:t>
            </a:r>
            <a:endParaRPr lang="zh-CN" sz="2000" b="1" dirty="0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919480" y="2799080"/>
            <a:ext cx="1052195" cy="268478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482590" y="2174240"/>
            <a:ext cx="1052195" cy="53213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9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261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420" y="1214120"/>
            <a:ext cx="11058525" cy="4429125"/>
          </a:xfrm>
          <a:prstGeom prst="rect">
            <a:avLst/>
          </a:prstGeom>
        </p:spPr>
      </p:pic>
      <p:sp>
        <p:nvSpPr>
          <p:cNvPr id="1049453" name="矩形 13"/>
          <p:cNvSpPr/>
          <p:nvPr/>
        </p:nvSpPr>
        <p:spPr bwMode="auto">
          <a:xfrm>
            <a:off x="6222271" y="345665"/>
            <a:ext cx="2972921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4.2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、常用数据库</a:t>
            </a:r>
            <a:endParaRPr lang="zh-CN" altLang="en-US" sz="2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454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15406"/>
            <a:ext cx="4114800" cy="365125"/>
          </a:xfrm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grpSp>
        <p:nvGrpSpPr>
          <p:cNvPr id="339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62" name="直接连接符 110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455" name="矩形 111"/>
            <p:cNvSpPr/>
            <p:nvPr/>
          </p:nvSpPr>
          <p:spPr>
            <a:xfrm>
              <a:off x="1331640" y="255120"/>
              <a:ext cx="1956304" cy="3808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图书馆电子资源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340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9456" name="圆角矩形 114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57" name="圆角矩形 115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58" name="圆角矩形 116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59" name="圆角矩形 117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60" name="圆角矩形 118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61" name="文本框 4"/>
              <p:cNvSpPr txBox="1"/>
              <p:nvPr/>
            </p:nvSpPr>
            <p:spPr>
              <a:xfrm>
                <a:off x="1155570" y="680648"/>
                <a:ext cx="815027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四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462" name="矩形 113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4384040" y="3162300"/>
            <a:ext cx="5253990" cy="53213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  <p:transition spd="slow"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24" name="矩形 1"/>
          <p:cNvSpPr/>
          <p:nvPr>
            <p:custDataLst>
              <p:tags r:id="rId1"/>
            </p:custDataLst>
          </p:nvPr>
        </p:nvSpPr>
        <p:spPr>
          <a:xfrm>
            <a:off x="635" y="-635"/>
            <a:ext cx="12192000" cy="6858635"/>
          </a:xfrm>
          <a:prstGeom prst="rect">
            <a:avLst/>
          </a:prstGeom>
          <a:solidFill>
            <a:srgbClr val="3760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ts val="2800"/>
              </a:lnSpc>
              <a:buFont typeface="Wingdings" panose="05000000000000000000" pitchFamily="2" charset="2"/>
              <a:buNone/>
            </a:pPr>
            <a:endParaRPr lang="zh-CN" altLang="en-US" dirty="0"/>
          </a:p>
        </p:txBody>
      </p:sp>
      <p:sp>
        <p:nvSpPr>
          <p:cNvPr id="1048600" name="矩形 1"/>
          <p:cNvSpPr/>
          <p:nvPr/>
        </p:nvSpPr>
        <p:spPr>
          <a:xfrm>
            <a:off x="374432" y="512189"/>
            <a:ext cx="246888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200"/>
            <a:r>
              <a:rPr lang="zh-CN" altLang="en-US" sz="3000" b="1" dirty="0"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字体管家嘉丽丽" charset="-122"/>
                <a:sym typeface="微软雅黑" panose="020B0503020204020204" charset="-122"/>
              </a:rPr>
              <a:t>阅读学分制度</a:t>
            </a:r>
            <a:endParaRPr lang="zh-CN" altLang="en-US" sz="3000" b="1" dirty="0"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字体管家嘉丽丽" charset="-122"/>
              <a:sym typeface="微软雅黑" panose="020B0503020204020204" charset="-122"/>
            </a:endParaRPr>
          </a:p>
        </p:txBody>
      </p:sp>
      <p:pic>
        <p:nvPicPr>
          <p:cNvPr id="209716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6710" y="6387925"/>
            <a:ext cx="4114800" cy="3651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2435" y="2045970"/>
            <a:ext cx="4296410" cy="4707255"/>
          </a:xfrm>
          <a:prstGeom prst="rect">
            <a:avLst/>
          </a:prstGeom>
        </p:spPr>
      </p:pic>
      <p:sp>
        <p:nvSpPr>
          <p:cNvPr id="5" name="云形标注 4"/>
          <p:cNvSpPr/>
          <p:nvPr/>
        </p:nvSpPr>
        <p:spPr>
          <a:xfrm>
            <a:off x="2983865" y="1747520"/>
            <a:ext cx="2735580" cy="1231900"/>
          </a:xfrm>
          <a:prstGeom prst="cloudCallout">
            <a:avLst>
              <a:gd name="adj1" fmla="val -30254"/>
              <a:gd name="adj2" fmla="val 59954"/>
            </a:avLst>
          </a:prstGeom>
          <a:solidFill>
            <a:srgbClr val="AE632A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40000"/>
              </a:lnSpc>
            </a:pPr>
            <a:r>
              <a:rPr lang="zh-CN" altLang="en-US" b="1"/>
              <a:t>请注意</a:t>
            </a:r>
            <a:r>
              <a:rPr lang="zh-CN" altLang="en-US" b="1">
                <a:latin typeface="华文彩云" panose="02010800040101010101" charset="-122"/>
                <a:ea typeface="华文彩云" panose="02010800040101010101" charset="-122"/>
              </a:rPr>
              <a:t>！</a:t>
            </a:r>
            <a:endParaRPr lang="zh-CN" altLang="en-US" b="1">
              <a:latin typeface="华文彩云" panose="02010800040101010101" charset="-122"/>
              <a:ea typeface="华文彩云" panose="02010800040101010101" charset="-122"/>
            </a:endParaRPr>
          </a:p>
          <a:p>
            <a:pPr algn="ctr">
              <a:lnSpc>
                <a:spcPct val="140000"/>
              </a:lnSpc>
            </a:pPr>
            <a:r>
              <a:rPr lang="zh-CN" altLang="en-US" b="1"/>
              <a:t>前方核能总结</a:t>
            </a:r>
            <a:r>
              <a:rPr lang="zh-CN" altLang="en-US" b="1">
                <a:latin typeface="华文彩云" panose="02010800040101010101" charset="-122"/>
                <a:ea typeface="华文彩云" panose="02010800040101010101" charset="-122"/>
              </a:rPr>
              <a:t>！！</a:t>
            </a:r>
            <a:endParaRPr lang="zh-CN" altLang="en-US" b="1">
              <a:latin typeface="华文彩云" panose="02010800040101010101" charset="-122"/>
              <a:ea typeface="华文彩云" panose="02010800040101010101" charset="-122"/>
            </a:endParaRPr>
          </a:p>
        </p:txBody>
      </p:sp>
      <p:sp>
        <p:nvSpPr>
          <p:cNvPr id="6" name="竖卷形 5"/>
          <p:cNvSpPr/>
          <p:nvPr/>
        </p:nvSpPr>
        <p:spPr>
          <a:xfrm>
            <a:off x="5577840" y="731520"/>
            <a:ext cx="5576570" cy="5656580"/>
          </a:xfrm>
          <a:prstGeom prst="verticalScroll">
            <a:avLst>
              <a:gd name="adj" fmla="val 9458"/>
            </a:avLst>
          </a:prstGeom>
          <a:blipFill rotWithShape="1">
            <a:blip r:embed="rId4"/>
            <a:tile tx="0" ty="0" sx="100000" sy="100000" flip="none" algn="tl"/>
          </a:blip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1"/>
          <p:cNvSpPr/>
          <p:nvPr/>
        </p:nvSpPr>
        <p:spPr>
          <a:xfrm>
            <a:off x="7502307" y="1396744"/>
            <a:ext cx="2019300" cy="46037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lvl="0" algn="ctr" defTabSz="1219200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光魏体_CNKI" panose="02000500000000000000" charset="-122"/>
                <a:ea typeface="华光魏体_CNKI" panose="02000500000000000000" charset="-122"/>
                <a:cs typeface="字体管家嘉丽丽" charset="-122"/>
                <a:sym typeface="微软雅黑" panose="020B0503020204020204" charset="-122"/>
              </a:rPr>
              <a:t>三年阅读计划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华光魏体_CNKI" panose="02000500000000000000" charset="-122"/>
              <a:ea typeface="华光魏体_CNKI" panose="02000500000000000000" charset="-122"/>
              <a:cs typeface="字体管家嘉丽丽" charset="-122"/>
              <a:sym typeface="微软雅黑" panose="020B0503020204020204" charset="-122"/>
            </a:endParaRPr>
          </a:p>
        </p:txBody>
      </p:sp>
      <p:sp>
        <p:nvSpPr>
          <p:cNvPr id="8" name="矩形 1"/>
          <p:cNvSpPr/>
          <p:nvPr/>
        </p:nvSpPr>
        <p:spPr>
          <a:xfrm>
            <a:off x="6115685" y="1857375"/>
            <a:ext cx="4500245" cy="3477260"/>
          </a:xfrm>
          <a:prstGeom prst="rect">
            <a:avLst/>
          </a:prstGeom>
        </p:spPr>
        <p:txBody>
          <a:bodyPr wrap="square">
            <a:noAutofit/>
          </a:bodyPr>
          <a:p>
            <a:pPr marL="342900" lvl="0" indent="-342900" algn="l" defTabSz="1219200">
              <a:lnSpc>
                <a:spcPct val="110000"/>
              </a:lnSpc>
              <a:buFont typeface="Wingdings" panose="05000000000000000000" charset="0"/>
              <a:buChar char="p"/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纸质图书借阅</a:t>
            </a:r>
            <a:r>
              <a:rPr lang="en-US" altLang="zh-CN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51</a:t>
            </a:r>
            <a:r>
              <a:rPr lang="zh-CN" altLang="en-US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册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，每本借阅</a:t>
            </a:r>
            <a:r>
              <a:rPr lang="zh-CN" altLang="en-US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超</a:t>
            </a:r>
            <a:r>
              <a:rPr lang="en-US" altLang="zh-CN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5</a:t>
            </a:r>
            <a:r>
              <a:rPr lang="zh-CN" altLang="en-US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天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。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  <a:p>
            <a:pPr lvl="0" indent="0" algn="l" defTabSz="1219200">
              <a:lnSpc>
                <a:spcPct val="110000"/>
              </a:lnSpc>
              <a:buFont typeface="Wingdings" panose="05000000000000000000" charset="0"/>
              <a:buNone/>
            </a:pPr>
            <a:endParaRPr lang="zh-CN" altLang="en-US" sz="20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  <a:p>
            <a:pPr marL="342900" lvl="0" indent="-342900" algn="l" defTabSz="1219200">
              <a:lnSpc>
                <a:spcPct val="110000"/>
              </a:lnSpc>
              <a:buFont typeface="Wingdings" panose="05000000000000000000" charset="0"/>
              <a:buChar char="p"/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电子图书阅读每年</a:t>
            </a:r>
            <a:r>
              <a:rPr lang="en-US" altLang="zh-CN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200</a:t>
            </a:r>
            <a:r>
              <a:rPr lang="zh-CN" altLang="en-US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分钟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，三年共计</a:t>
            </a:r>
            <a:r>
              <a:rPr lang="en-US" altLang="zh-CN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600</a:t>
            </a:r>
            <a:r>
              <a:rPr lang="zh-CN" altLang="en-US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分钟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，</a:t>
            </a:r>
            <a:r>
              <a:rPr lang="zh-CN" altLang="en-US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单次阅读须达</a:t>
            </a:r>
            <a:r>
              <a:rPr lang="en-US" altLang="zh-CN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10</a:t>
            </a:r>
            <a:r>
              <a:rPr lang="zh-CN" altLang="en-US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分钟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。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  <a:p>
            <a:pPr lvl="0" indent="0" algn="l" defTabSz="1219200">
              <a:lnSpc>
                <a:spcPct val="110000"/>
              </a:lnSpc>
              <a:buFont typeface="Wingdings" panose="05000000000000000000" charset="0"/>
              <a:buNone/>
            </a:pPr>
            <a:endParaRPr lang="zh-CN" altLang="en-US" sz="20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  <a:p>
            <a:pPr marL="342900" lvl="0" indent="-342900" algn="l" defTabSz="1219200">
              <a:lnSpc>
                <a:spcPct val="110000"/>
              </a:lnSpc>
              <a:buFont typeface="Wingdings" panose="05000000000000000000" charset="0"/>
              <a:buChar char="p"/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撰写不少于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200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字读后感、书评等，提交至学习通。</a:t>
            </a:r>
            <a:r>
              <a:rPr lang="zh-CN" altLang="en-US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每年</a:t>
            </a:r>
            <a:r>
              <a:rPr lang="en-US" altLang="zh-CN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7</a:t>
            </a:r>
            <a:r>
              <a:rPr lang="zh-CN" altLang="en-US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篇，三年</a:t>
            </a:r>
            <a:r>
              <a:rPr lang="en-US" altLang="zh-CN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21</a:t>
            </a:r>
            <a:r>
              <a:rPr lang="zh-CN" altLang="en-US" sz="2000" b="1" dirty="0">
                <a:solidFill>
                  <a:srgbClr val="F0B92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篇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。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</p:txBody>
      </p:sp>
      <p:sp>
        <p:nvSpPr>
          <p:cNvPr id="9" name="矩形 1"/>
          <p:cNvSpPr/>
          <p:nvPr/>
        </p:nvSpPr>
        <p:spPr>
          <a:xfrm>
            <a:off x="6226175" y="4893310"/>
            <a:ext cx="4280535" cy="117030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algn="just" defTabSz="1219200">
              <a:lnSpc>
                <a:spcPct val="130000"/>
              </a:lnSpc>
            </a:pPr>
            <a:r>
              <a:rPr lang="zh-CN" altLang="en-US" b="1" u="sng" dirty="0"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0000"/>
                </a:highligh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注：</a:t>
            </a:r>
            <a:r>
              <a:rPr lang="zh-CN" altLang="en-US" b="1" u="sng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若获奖（图书馆发起的国家级或省级比赛，每年阅读排名前</a:t>
            </a:r>
            <a:r>
              <a:rPr lang="en-US" altLang="zh-CN" b="1" u="sng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10</a:t>
            </a:r>
            <a:r>
              <a:rPr lang="zh-CN" altLang="en-US" b="1" u="sng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名），可加积分，三年内均有效抵扣。</a:t>
            </a:r>
            <a:endParaRPr lang="zh-CN" altLang="en-US" b="1" u="sng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 advTm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p>
            <a:r>
              <a:rPr lang="en-US" altLang="zh-CN">
                <a:solidFill>
                  <a:schemeClr val="lt1">
                    <a:tint val="75000"/>
                  </a:schemeClr>
                </a:solidFill>
              </a:rPr>
              <a:t>——</a:t>
            </a:r>
            <a:r>
              <a:rPr lang="zh-CN" altLang="en-US">
                <a:solidFill>
                  <a:schemeClr val="lt1">
                    <a:tint val="75000"/>
                  </a:schemeClr>
                </a:solidFill>
              </a:rPr>
              <a:t>海南热带海洋学院图书馆</a:t>
            </a:r>
            <a:r>
              <a:rPr lang="en-US" altLang="zh-CN">
                <a:solidFill>
                  <a:schemeClr val="lt1">
                    <a:tint val="75000"/>
                  </a:schemeClr>
                </a:solidFill>
              </a:rPr>
              <a:t>——</a:t>
            </a:r>
            <a:endParaRPr lang="en-US" altLang="zh-CN">
              <a:solidFill>
                <a:schemeClr val="lt1">
                  <a:tint val="75000"/>
                </a:schemeClr>
              </a:solidFill>
            </a:endParaRPr>
          </a:p>
        </p:txBody>
      </p:sp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1968246"/>
            <a:ext cx="12192000" cy="4889754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09556" y="609605"/>
            <a:ext cx="10972876" cy="7620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 lnSpcReduction="10000"/>
          </a:bodyPr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280" dirty="0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图书馆电子资源</a:t>
            </a:r>
            <a:endParaRPr lang="zh-CN" altLang="en-US" sz="4400" b="1" spc="280" dirty="0">
              <a:solidFill>
                <a:schemeClr val="accent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3" name="组合 42"/>
          <p:cNvGrpSpPr/>
          <p:nvPr>
            <p:custDataLst>
              <p:tags r:id="rId4"/>
            </p:custDataLst>
          </p:nvPr>
        </p:nvGrpSpPr>
        <p:grpSpPr>
          <a:xfrm rot="0">
            <a:off x="609600" y="2721940"/>
            <a:ext cx="2892256" cy="2892256"/>
            <a:chOff x="2577357" y="2753978"/>
            <a:chExt cx="2562726" cy="2562727"/>
          </a:xfrm>
        </p:grpSpPr>
        <p:sp>
          <p:nvSpPr>
            <p:cNvPr id="29" name="椭圆 28"/>
            <p:cNvSpPr/>
            <p:nvPr>
              <p:custDataLst>
                <p:tags r:id="rId5"/>
              </p:custDataLst>
            </p:nvPr>
          </p:nvSpPr>
          <p:spPr>
            <a:xfrm>
              <a:off x="2577357" y="2753978"/>
              <a:ext cx="2562726" cy="256272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20000"/>
                </a:lnSpc>
              </a:pPr>
              <a:endParaRPr lang="zh-CN" altLang="en-US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6" name="任意多边形: 形状 25"/>
            <p:cNvSpPr/>
            <p:nvPr>
              <p:custDataLst>
                <p:tags r:id="rId6"/>
              </p:custDataLst>
            </p:nvPr>
          </p:nvSpPr>
          <p:spPr>
            <a:xfrm>
              <a:off x="2795543" y="4621548"/>
              <a:ext cx="2118144" cy="695157"/>
            </a:xfrm>
            <a:custGeom>
              <a:avLst/>
              <a:gdLst>
                <a:gd name="connsiteX0" fmla="*/ 1022480 w 2154766"/>
                <a:gd name="connsiteY0" fmla="*/ 0 h 861363"/>
                <a:gd name="connsiteX1" fmla="*/ 2138424 w 2154766"/>
                <a:gd name="connsiteY1" fmla="*/ 293473 h 861363"/>
                <a:gd name="connsiteX2" fmla="*/ 2154766 w 2154766"/>
                <a:gd name="connsiteY2" fmla="*/ 305660 h 861363"/>
                <a:gd name="connsiteX3" fmla="*/ 2087910 w 2154766"/>
                <a:gd name="connsiteY3" fmla="*/ 395066 h 861363"/>
                <a:gd name="connsiteX4" fmla="*/ 1099148 w 2154766"/>
                <a:gd name="connsiteY4" fmla="*/ 861363 h 861363"/>
                <a:gd name="connsiteX5" fmla="*/ 36622 w 2154766"/>
                <a:gd name="connsiteY5" fmla="*/ 296422 h 861363"/>
                <a:gd name="connsiteX6" fmla="*/ 0 w 2154766"/>
                <a:gd name="connsiteY6" fmla="*/ 236141 h 861363"/>
                <a:gd name="connsiteX7" fmla="*/ 102574 w 2154766"/>
                <a:gd name="connsiteY7" fmla="*/ 184154 h 861363"/>
                <a:gd name="connsiteX8" fmla="*/ 1022480 w 2154766"/>
                <a:gd name="connsiteY8" fmla="*/ 0 h 861363"/>
                <a:gd name="connsiteX0-1" fmla="*/ 1022480 w 2154766"/>
                <a:gd name="connsiteY0-2" fmla="*/ 0 h 861363"/>
                <a:gd name="connsiteX1-3" fmla="*/ 2138424 w 2154766"/>
                <a:gd name="connsiteY1-4" fmla="*/ 293473 h 861363"/>
                <a:gd name="connsiteX2-5" fmla="*/ 2154766 w 2154766"/>
                <a:gd name="connsiteY2-6" fmla="*/ 305660 h 861363"/>
                <a:gd name="connsiteX3-7" fmla="*/ 2087910 w 2154766"/>
                <a:gd name="connsiteY3-8" fmla="*/ 395066 h 861363"/>
                <a:gd name="connsiteX4-9" fmla="*/ 1099148 w 2154766"/>
                <a:gd name="connsiteY4-10" fmla="*/ 861363 h 861363"/>
                <a:gd name="connsiteX5-11" fmla="*/ 36622 w 2154766"/>
                <a:gd name="connsiteY5-12" fmla="*/ 296422 h 861363"/>
                <a:gd name="connsiteX6-13" fmla="*/ 0 w 2154766"/>
                <a:gd name="connsiteY6-14" fmla="*/ 236141 h 861363"/>
                <a:gd name="connsiteX7-15" fmla="*/ 483574 w 2154766"/>
                <a:gd name="connsiteY7-16" fmla="*/ 209554 h 861363"/>
                <a:gd name="connsiteX8-17" fmla="*/ 1022480 w 2154766"/>
                <a:gd name="connsiteY8-18" fmla="*/ 0 h 861363"/>
                <a:gd name="connsiteX0-19" fmla="*/ 1365380 w 2154766"/>
                <a:gd name="connsiteY0-20" fmla="*/ 0 h 848663"/>
                <a:gd name="connsiteX1-21" fmla="*/ 2138424 w 2154766"/>
                <a:gd name="connsiteY1-22" fmla="*/ 280773 h 848663"/>
                <a:gd name="connsiteX2-23" fmla="*/ 2154766 w 2154766"/>
                <a:gd name="connsiteY2-24" fmla="*/ 292960 h 848663"/>
                <a:gd name="connsiteX3-25" fmla="*/ 2087910 w 2154766"/>
                <a:gd name="connsiteY3-26" fmla="*/ 382366 h 848663"/>
                <a:gd name="connsiteX4-27" fmla="*/ 1099148 w 2154766"/>
                <a:gd name="connsiteY4-28" fmla="*/ 848663 h 848663"/>
                <a:gd name="connsiteX5-29" fmla="*/ 36622 w 2154766"/>
                <a:gd name="connsiteY5-30" fmla="*/ 283722 h 848663"/>
                <a:gd name="connsiteX6-31" fmla="*/ 0 w 2154766"/>
                <a:gd name="connsiteY6-32" fmla="*/ 223441 h 848663"/>
                <a:gd name="connsiteX7-33" fmla="*/ 483574 w 2154766"/>
                <a:gd name="connsiteY7-34" fmla="*/ 196854 h 848663"/>
                <a:gd name="connsiteX8-35" fmla="*/ 1365380 w 2154766"/>
                <a:gd name="connsiteY8-36" fmla="*/ 0 h 848663"/>
                <a:gd name="connsiteX0-37" fmla="*/ 1365380 w 2154766"/>
                <a:gd name="connsiteY0-38" fmla="*/ 0 h 848663"/>
                <a:gd name="connsiteX1-39" fmla="*/ 2138424 w 2154766"/>
                <a:gd name="connsiteY1-40" fmla="*/ 280773 h 848663"/>
                <a:gd name="connsiteX2-41" fmla="*/ 2154766 w 2154766"/>
                <a:gd name="connsiteY2-42" fmla="*/ 292960 h 848663"/>
                <a:gd name="connsiteX3-43" fmla="*/ 2087910 w 2154766"/>
                <a:gd name="connsiteY3-44" fmla="*/ 382366 h 848663"/>
                <a:gd name="connsiteX4-45" fmla="*/ 1099148 w 2154766"/>
                <a:gd name="connsiteY4-46" fmla="*/ 848663 h 848663"/>
                <a:gd name="connsiteX5-47" fmla="*/ 36622 w 2154766"/>
                <a:gd name="connsiteY5-48" fmla="*/ 283722 h 848663"/>
                <a:gd name="connsiteX6-49" fmla="*/ 0 w 2154766"/>
                <a:gd name="connsiteY6-50" fmla="*/ 223441 h 848663"/>
                <a:gd name="connsiteX7-51" fmla="*/ 483574 w 2154766"/>
                <a:gd name="connsiteY7-52" fmla="*/ 196854 h 848663"/>
                <a:gd name="connsiteX8-53" fmla="*/ 1365380 w 2154766"/>
                <a:gd name="connsiteY8-54" fmla="*/ 0 h 848663"/>
                <a:gd name="connsiteX0-55" fmla="*/ 1365380 w 2154766"/>
                <a:gd name="connsiteY0-56" fmla="*/ 355 h 849018"/>
                <a:gd name="connsiteX1-57" fmla="*/ 2138424 w 2154766"/>
                <a:gd name="connsiteY1-58" fmla="*/ 281128 h 849018"/>
                <a:gd name="connsiteX2-59" fmla="*/ 2154766 w 2154766"/>
                <a:gd name="connsiteY2-60" fmla="*/ 293315 h 849018"/>
                <a:gd name="connsiteX3-61" fmla="*/ 2087910 w 2154766"/>
                <a:gd name="connsiteY3-62" fmla="*/ 382721 h 849018"/>
                <a:gd name="connsiteX4-63" fmla="*/ 1099148 w 2154766"/>
                <a:gd name="connsiteY4-64" fmla="*/ 849018 h 849018"/>
                <a:gd name="connsiteX5-65" fmla="*/ 36622 w 2154766"/>
                <a:gd name="connsiteY5-66" fmla="*/ 284077 h 849018"/>
                <a:gd name="connsiteX6-67" fmla="*/ 0 w 2154766"/>
                <a:gd name="connsiteY6-68" fmla="*/ 223796 h 849018"/>
                <a:gd name="connsiteX7-69" fmla="*/ 1365380 w 2154766"/>
                <a:gd name="connsiteY7-70" fmla="*/ 355 h 849018"/>
                <a:gd name="connsiteX0-71" fmla="*/ 1328758 w 2118144"/>
                <a:gd name="connsiteY0-72" fmla="*/ 2284 h 850947"/>
                <a:gd name="connsiteX1-73" fmla="*/ 2101802 w 2118144"/>
                <a:gd name="connsiteY1-74" fmla="*/ 283057 h 850947"/>
                <a:gd name="connsiteX2-75" fmla="*/ 2118144 w 2118144"/>
                <a:gd name="connsiteY2-76" fmla="*/ 295244 h 850947"/>
                <a:gd name="connsiteX3-77" fmla="*/ 2051288 w 2118144"/>
                <a:gd name="connsiteY3-78" fmla="*/ 384650 h 850947"/>
                <a:gd name="connsiteX4-79" fmla="*/ 1062526 w 2118144"/>
                <a:gd name="connsiteY4-80" fmla="*/ 850947 h 850947"/>
                <a:gd name="connsiteX5-81" fmla="*/ 0 w 2118144"/>
                <a:gd name="connsiteY5-82" fmla="*/ 286006 h 850947"/>
                <a:gd name="connsiteX6-83" fmla="*/ 598378 w 2118144"/>
                <a:gd name="connsiteY6-84" fmla="*/ 60625 h 850947"/>
                <a:gd name="connsiteX7-85" fmla="*/ 1328758 w 2118144"/>
                <a:gd name="connsiteY7-86" fmla="*/ 2284 h 850947"/>
                <a:gd name="connsiteX0-87" fmla="*/ 1328758 w 2118144"/>
                <a:gd name="connsiteY0-88" fmla="*/ 588 h 849251"/>
                <a:gd name="connsiteX1-89" fmla="*/ 2101802 w 2118144"/>
                <a:gd name="connsiteY1-90" fmla="*/ 281361 h 849251"/>
                <a:gd name="connsiteX2-91" fmla="*/ 2118144 w 2118144"/>
                <a:gd name="connsiteY2-92" fmla="*/ 293548 h 849251"/>
                <a:gd name="connsiteX3-93" fmla="*/ 2051288 w 2118144"/>
                <a:gd name="connsiteY3-94" fmla="*/ 382954 h 849251"/>
                <a:gd name="connsiteX4-95" fmla="*/ 1062526 w 2118144"/>
                <a:gd name="connsiteY4-96" fmla="*/ 849251 h 849251"/>
                <a:gd name="connsiteX5-97" fmla="*/ 0 w 2118144"/>
                <a:gd name="connsiteY5-98" fmla="*/ 284310 h 849251"/>
                <a:gd name="connsiteX6-99" fmla="*/ 522178 w 2118144"/>
                <a:gd name="connsiteY6-100" fmla="*/ 147829 h 849251"/>
                <a:gd name="connsiteX7-101" fmla="*/ 1328758 w 2118144"/>
                <a:gd name="connsiteY7-102" fmla="*/ 588 h 849251"/>
                <a:gd name="connsiteX0-103" fmla="*/ 1531958 w 2118144"/>
                <a:gd name="connsiteY0-104" fmla="*/ 659 h 836622"/>
                <a:gd name="connsiteX1-105" fmla="*/ 2101802 w 2118144"/>
                <a:gd name="connsiteY1-106" fmla="*/ 268732 h 836622"/>
                <a:gd name="connsiteX2-107" fmla="*/ 2118144 w 2118144"/>
                <a:gd name="connsiteY2-108" fmla="*/ 280919 h 836622"/>
                <a:gd name="connsiteX3-109" fmla="*/ 2051288 w 2118144"/>
                <a:gd name="connsiteY3-110" fmla="*/ 370325 h 836622"/>
                <a:gd name="connsiteX4-111" fmla="*/ 1062526 w 2118144"/>
                <a:gd name="connsiteY4-112" fmla="*/ 836622 h 836622"/>
                <a:gd name="connsiteX5-113" fmla="*/ 0 w 2118144"/>
                <a:gd name="connsiteY5-114" fmla="*/ 271681 h 836622"/>
                <a:gd name="connsiteX6-115" fmla="*/ 522178 w 2118144"/>
                <a:gd name="connsiteY6-116" fmla="*/ 135200 h 836622"/>
                <a:gd name="connsiteX7-117" fmla="*/ 1531958 w 2118144"/>
                <a:gd name="connsiteY7-118" fmla="*/ 659 h 836622"/>
                <a:gd name="connsiteX0-119" fmla="*/ 522178 w 2118144"/>
                <a:gd name="connsiteY0-120" fmla="*/ 2 h 701424"/>
                <a:gd name="connsiteX1-121" fmla="*/ 2101802 w 2118144"/>
                <a:gd name="connsiteY1-122" fmla="*/ 133534 h 701424"/>
                <a:gd name="connsiteX2-123" fmla="*/ 2118144 w 2118144"/>
                <a:gd name="connsiteY2-124" fmla="*/ 145721 h 701424"/>
                <a:gd name="connsiteX3-125" fmla="*/ 2051288 w 2118144"/>
                <a:gd name="connsiteY3-126" fmla="*/ 235127 h 701424"/>
                <a:gd name="connsiteX4-127" fmla="*/ 1062526 w 2118144"/>
                <a:gd name="connsiteY4-128" fmla="*/ 701424 h 701424"/>
                <a:gd name="connsiteX5-129" fmla="*/ 0 w 2118144"/>
                <a:gd name="connsiteY5-130" fmla="*/ 136483 h 701424"/>
                <a:gd name="connsiteX6-131" fmla="*/ 522178 w 2118144"/>
                <a:gd name="connsiteY6-132" fmla="*/ 2 h 701424"/>
                <a:gd name="connsiteX0-133" fmla="*/ 522178 w 2118144"/>
                <a:gd name="connsiteY0-134" fmla="*/ 20210 h 721632"/>
                <a:gd name="connsiteX1-135" fmla="*/ 1520777 w 2118144"/>
                <a:gd name="connsiteY1-136" fmla="*/ 8485 h 721632"/>
                <a:gd name="connsiteX2-137" fmla="*/ 2118144 w 2118144"/>
                <a:gd name="connsiteY2-138" fmla="*/ 165929 h 721632"/>
                <a:gd name="connsiteX3-139" fmla="*/ 2051288 w 2118144"/>
                <a:gd name="connsiteY3-140" fmla="*/ 255335 h 721632"/>
                <a:gd name="connsiteX4-141" fmla="*/ 1062526 w 2118144"/>
                <a:gd name="connsiteY4-142" fmla="*/ 721632 h 721632"/>
                <a:gd name="connsiteX5-143" fmla="*/ 0 w 2118144"/>
                <a:gd name="connsiteY5-144" fmla="*/ 156691 h 721632"/>
                <a:gd name="connsiteX6-145" fmla="*/ 522178 w 2118144"/>
                <a:gd name="connsiteY6-146" fmla="*/ 20210 h 721632"/>
                <a:gd name="connsiteX0-147" fmla="*/ 522178 w 2118144"/>
                <a:gd name="connsiteY0-148" fmla="*/ 2 h 701424"/>
                <a:gd name="connsiteX1-149" fmla="*/ 1501727 w 2118144"/>
                <a:gd name="connsiteY1-150" fmla="*/ 143059 h 701424"/>
                <a:gd name="connsiteX2-151" fmla="*/ 2118144 w 2118144"/>
                <a:gd name="connsiteY2-152" fmla="*/ 145721 h 701424"/>
                <a:gd name="connsiteX3-153" fmla="*/ 2051288 w 2118144"/>
                <a:gd name="connsiteY3-154" fmla="*/ 235127 h 701424"/>
                <a:gd name="connsiteX4-155" fmla="*/ 1062526 w 2118144"/>
                <a:gd name="connsiteY4-156" fmla="*/ 701424 h 701424"/>
                <a:gd name="connsiteX5-157" fmla="*/ 0 w 2118144"/>
                <a:gd name="connsiteY5-158" fmla="*/ 136483 h 701424"/>
                <a:gd name="connsiteX6-159" fmla="*/ 522178 w 2118144"/>
                <a:gd name="connsiteY6-160" fmla="*/ 2 h 701424"/>
                <a:gd name="connsiteX0-161" fmla="*/ 538847 w 2118144"/>
                <a:gd name="connsiteY0-162" fmla="*/ 2 h 694280"/>
                <a:gd name="connsiteX1-163" fmla="*/ 1501727 w 2118144"/>
                <a:gd name="connsiteY1-164" fmla="*/ 135915 h 694280"/>
                <a:gd name="connsiteX2-165" fmla="*/ 2118144 w 2118144"/>
                <a:gd name="connsiteY2-166" fmla="*/ 138577 h 694280"/>
                <a:gd name="connsiteX3-167" fmla="*/ 2051288 w 2118144"/>
                <a:gd name="connsiteY3-168" fmla="*/ 227983 h 694280"/>
                <a:gd name="connsiteX4-169" fmla="*/ 1062526 w 2118144"/>
                <a:gd name="connsiteY4-170" fmla="*/ 694280 h 694280"/>
                <a:gd name="connsiteX5-171" fmla="*/ 0 w 2118144"/>
                <a:gd name="connsiteY5-172" fmla="*/ 129339 h 694280"/>
                <a:gd name="connsiteX6-173" fmla="*/ 538847 w 2118144"/>
                <a:gd name="connsiteY6-174" fmla="*/ 2 h 694280"/>
                <a:gd name="connsiteX0-175" fmla="*/ 538847 w 2118144"/>
                <a:gd name="connsiteY0-176" fmla="*/ 13180 h 707458"/>
                <a:gd name="connsiteX1-177" fmla="*/ 1501727 w 2118144"/>
                <a:gd name="connsiteY1-178" fmla="*/ 149093 h 707458"/>
                <a:gd name="connsiteX2-179" fmla="*/ 2118144 w 2118144"/>
                <a:gd name="connsiteY2-180" fmla="*/ 151755 h 707458"/>
                <a:gd name="connsiteX3-181" fmla="*/ 2051288 w 2118144"/>
                <a:gd name="connsiteY3-182" fmla="*/ 241161 h 707458"/>
                <a:gd name="connsiteX4-183" fmla="*/ 1062526 w 2118144"/>
                <a:gd name="connsiteY4-184" fmla="*/ 707458 h 707458"/>
                <a:gd name="connsiteX5-185" fmla="*/ 0 w 2118144"/>
                <a:gd name="connsiteY5-186" fmla="*/ 142517 h 707458"/>
                <a:gd name="connsiteX6-187" fmla="*/ 538847 w 2118144"/>
                <a:gd name="connsiteY6-188" fmla="*/ 13180 h 707458"/>
                <a:gd name="connsiteX0-189" fmla="*/ 538847 w 2118144"/>
                <a:gd name="connsiteY0-190" fmla="*/ 3277 h 697555"/>
                <a:gd name="connsiteX1-191" fmla="*/ 1501727 w 2118144"/>
                <a:gd name="connsiteY1-192" fmla="*/ 139190 h 697555"/>
                <a:gd name="connsiteX2-193" fmla="*/ 2118144 w 2118144"/>
                <a:gd name="connsiteY2-194" fmla="*/ 141852 h 697555"/>
                <a:gd name="connsiteX3-195" fmla="*/ 2051288 w 2118144"/>
                <a:gd name="connsiteY3-196" fmla="*/ 231258 h 697555"/>
                <a:gd name="connsiteX4-197" fmla="*/ 1062526 w 2118144"/>
                <a:gd name="connsiteY4-198" fmla="*/ 697555 h 697555"/>
                <a:gd name="connsiteX5-199" fmla="*/ 0 w 2118144"/>
                <a:gd name="connsiteY5-200" fmla="*/ 132614 h 697555"/>
                <a:gd name="connsiteX6-201" fmla="*/ 538847 w 2118144"/>
                <a:gd name="connsiteY6-202" fmla="*/ 3277 h 697555"/>
                <a:gd name="connsiteX0-203" fmla="*/ 538847 w 2118144"/>
                <a:gd name="connsiteY0-204" fmla="*/ 3277 h 697555"/>
                <a:gd name="connsiteX1-205" fmla="*/ 1501727 w 2118144"/>
                <a:gd name="connsiteY1-206" fmla="*/ 139190 h 697555"/>
                <a:gd name="connsiteX2-207" fmla="*/ 2118144 w 2118144"/>
                <a:gd name="connsiteY2-208" fmla="*/ 141852 h 697555"/>
                <a:gd name="connsiteX3-209" fmla="*/ 2051288 w 2118144"/>
                <a:gd name="connsiteY3-210" fmla="*/ 231258 h 697555"/>
                <a:gd name="connsiteX4-211" fmla="*/ 1062526 w 2118144"/>
                <a:gd name="connsiteY4-212" fmla="*/ 697555 h 697555"/>
                <a:gd name="connsiteX5-213" fmla="*/ 0 w 2118144"/>
                <a:gd name="connsiteY5-214" fmla="*/ 132614 h 697555"/>
                <a:gd name="connsiteX6-215" fmla="*/ 538847 w 2118144"/>
                <a:gd name="connsiteY6-216" fmla="*/ 3277 h 697555"/>
                <a:gd name="connsiteX0-217" fmla="*/ 538847 w 2118144"/>
                <a:gd name="connsiteY0-218" fmla="*/ 3277 h 697555"/>
                <a:gd name="connsiteX1-219" fmla="*/ 2118144 w 2118144"/>
                <a:gd name="connsiteY1-220" fmla="*/ 141852 h 697555"/>
                <a:gd name="connsiteX2-221" fmla="*/ 2051288 w 2118144"/>
                <a:gd name="connsiteY2-222" fmla="*/ 231258 h 697555"/>
                <a:gd name="connsiteX3-223" fmla="*/ 1062526 w 2118144"/>
                <a:gd name="connsiteY3-224" fmla="*/ 697555 h 697555"/>
                <a:gd name="connsiteX4-225" fmla="*/ 0 w 2118144"/>
                <a:gd name="connsiteY4-226" fmla="*/ 132614 h 697555"/>
                <a:gd name="connsiteX5-227" fmla="*/ 538847 w 2118144"/>
                <a:gd name="connsiteY5-228" fmla="*/ 3277 h 697555"/>
                <a:gd name="connsiteX0-229" fmla="*/ 996047 w 2118144"/>
                <a:gd name="connsiteY0-230" fmla="*/ 3217 h 699876"/>
                <a:gd name="connsiteX1-231" fmla="*/ 2118144 w 2118144"/>
                <a:gd name="connsiteY1-232" fmla="*/ 144173 h 699876"/>
                <a:gd name="connsiteX2-233" fmla="*/ 2051288 w 2118144"/>
                <a:gd name="connsiteY2-234" fmla="*/ 233579 h 699876"/>
                <a:gd name="connsiteX3-235" fmla="*/ 1062526 w 2118144"/>
                <a:gd name="connsiteY3-236" fmla="*/ 699876 h 699876"/>
                <a:gd name="connsiteX4-237" fmla="*/ 0 w 2118144"/>
                <a:gd name="connsiteY4-238" fmla="*/ 134935 h 699876"/>
                <a:gd name="connsiteX5-239" fmla="*/ 996047 w 2118144"/>
                <a:gd name="connsiteY5-240" fmla="*/ 3217 h 699876"/>
                <a:gd name="connsiteX0-241" fmla="*/ 996047 w 2118144"/>
                <a:gd name="connsiteY0-242" fmla="*/ 43001 h 739660"/>
                <a:gd name="connsiteX1-243" fmla="*/ 2118144 w 2118144"/>
                <a:gd name="connsiteY1-244" fmla="*/ 183957 h 739660"/>
                <a:gd name="connsiteX2-245" fmla="*/ 2051288 w 2118144"/>
                <a:gd name="connsiteY2-246" fmla="*/ 273363 h 739660"/>
                <a:gd name="connsiteX3-247" fmla="*/ 1062526 w 2118144"/>
                <a:gd name="connsiteY3-248" fmla="*/ 739660 h 739660"/>
                <a:gd name="connsiteX4-249" fmla="*/ 0 w 2118144"/>
                <a:gd name="connsiteY4-250" fmla="*/ 174719 h 739660"/>
                <a:gd name="connsiteX5-251" fmla="*/ 996047 w 2118144"/>
                <a:gd name="connsiteY5-252" fmla="*/ 43001 h 739660"/>
                <a:gd name="connsiteX0-253" fmla="*/ 996047 w 2118144"/>
                <a:gd name="connsiteY0-254" fmla="*/ 70853 h 767512"/>
                <a:gd name="connsiteX1-255" fmla="*/ 2118144 w 2118144"/>
                <a:gd name="connsiteY1-256" fmla="*/ 211809 h 767512"/>
                <a:gd name="connsiteX2-257" fmla="*/ 2051288 w 2118144"/>
                <a:gd name="connsiteY2-258" fmla="*/ 301215 h 767512"/>
                <a:gd name="connsiteX3-259" fmla="*/ 1062526 w 2118144"/>
                <a:gd name="connsiteY3-260" fmla="*/ 767512 h 767512"/>
                <a:gd name="connsiteX4-261" fmla="*/ 0 w 2118144"/>
                <a:gd name="connsiteY4-262" fmla="*/ 202571 h 767512"/>
                <a:gd name="connsiteX5-263" fmla="*/ 996047 w 2118144"/>
                <a:gd name="connsiteY5-264" fmla="*/ 70853 h 767512"/>
                <a:gd name="connsiteX0-265" fmla="*/ 996047 w 2118144"/>
                <a:gd name="connsiteY0-266" fmla="*/ 70853 h 767512"/>
                <a:gd name="connsiteX1-267" fmla="*/ 2118144 w 2118144"/>
                <a:gd name="connsiteY1-268" fmla="*/ 211809 h 767512"/>
                <a:gd name="connsiteX2-269" fmla="*/ 2051288 w 2118144"/>
                <a:gd name="connsiteY2-270" fmla="*/ 301215 h 767512"/>
                <a:gd name="connsiteX3-271" fmla="*/ 1062526 w 2118144"/>
                <a:gd name="connsiteY3-272" fmla="*/ 767512 h 767512"/>
                <a:gd name="connsiteX4-273" fmla="*/ 0 w 2118144"/>
                <a:gd name="connsiteY4-274" fmla="*/ 202571 h 767512"/>
                <a:gd name="connsiteX5-275" fmla="*/ 996047 w 2118144"/>
                <a:gd name="connsiteY5-276" fmla="*/ 70853 h 767512"/>
                <a:gd name="connsiteX0-277" fmla="*/ 1305610 w 2118144"/>
                <a:gd name="connsiteY0-278" fmla="*/ 114935 h 702057"/>
                <a:gd name="connsiteX1-279" fmla="*/ 2118144 w 2118144"/>
                <a:gd name="connsiteY1-280" fmla="*/ 146354 h 702057"/>
                <a:gd name="connsiteX2-281" fmla="*/ 2051288 w 2118144"/>
                <a:gd name="connsiteY2-282" fmla="*/ 235760 h 702057"/>
                <a:gd name="connsiteX3-283" fmla="*/ 1062526 w 2118144"/>
                <a:gd name="connsiteY3-284" fmla="*/ 702057 h 702057"/>
                <a:gd name="connsiteX4-285" fmla="*/ 0 w 2118144"/>
                <a:gd name="connsiteY4-286" fmla="*/ 137116 h 702057"/>
                <a:gd name="connsiteX5-287" fmla="*/ 1305610 w 2118144"/>
                <a:gd name="connsiteY5-288" fmla="*/ 114935 h 702057"/>
                <a:gd name="connsiteX0-289" fmla="*/ 1305610 w 2118144"/>
                <a:gd name="connsiteY0-290" fmla="*/ 185187 h 772309"/>
                <a:gd name="connsiteX1-291" fmla="*/ 2118144 w 2118144"/>
                <a:gd name="connsiteY1-292" fmla="*/ 216606 h 772309"/>
                <a:gd name="connsiteX2-293" fmla="*/ 2051288 w 2118144"/>
                <a:gd name="connsiteY2-294" fmla="*/ 306012 h 772309"/>
                <a:gd name="connsiteX3-295" fmla="*/ 1062526 w 2118144"/>
                <a:gd name="connsiteY3-296" fmla="*/ 772309 h 772309"/>
                <a:gd name="connsiteX4-297" fmla="*/ 0 w 2118144"/>
                <a:gd name="connsiteY4-298" fmla="*/ 207368 h 772309"/>
                <a:gd name="connsiteX5-299" fmla="*/ 1305610 w 2118144"/>
                <a:gd name="connsiteY5-300" fmla="*/ 185187 h 772309"/>
                <a:gd name="connsiteX0-301" fmla="*/ 1305610 w 2118144"/>
                <a:gd name="connsiteY0-302" fmla="*/ 185187 h 772309"/>
                <a:gd name="connsiteX1-303" fmla="*/ 2118144 w 2118144"/>
                <a:gd name="connsiteY1-304" fmla="*/ 216606 h 772309"/>
                <a:gd name="connsiteX2-305" fmla="*/ 2051288 w 2118144"/>
                <a:gd name="connsiteY2-306" fmla="*/ 306012 h 772309"/>
                <a:gd name="connsiteX3-307" fmla="*/ 1062526 w 2118144"/>
                <a:gd name="connsiteY3-308" fmla="*/ 772309 h 772309"/>
                <a:gd name="connsiteX4-309" fmla="*/ 0 w 2118144"/>
                <a:gd name="connsiteY4-310" fmla="*/ 207368 h 772309"/>
                <a:gd name="connsiteX5-311" fmla="*/ 1305610 w 2118144"/>
                <a:gd name="connsiteY5-312" fmla="*/ 185187 h 772309"/>
                <a:gd name="connsiteX0-313" fmla="*/ 1305610 w 2118144"/>
                <a:gd name="connsiteY0-314" fmla="*/ 185187 h 772309"/>
                <a:gd name="connsiteX1-315" fmla="*/ 2118144 w 2118144"/>
                <a:gd name="connsiteY1-316" fmla="*/ 216606 h 772309"/>
                <a:gd name="connsiteX2-317" fmla="*/ 2051288 w 2118144"/>
                <a:gd name="connsiteY2-318" fmla="*/ 306012 h 772309"/>
                <a:gd name="connsiteX3-319" fmla="*/ 1062526 w 2118144"/>
                <a:gd name="connsiteY3-320" fmla="*/ 772309 h 772309"/>
                <a:gd name="connsiteX4-321" fmla="*/ 0 w 2118144"/>
                <a:gd name="connsiteY4-322" fmla="*/ 207368 h 772309"/>
                <a:gd name="connsiteX5-323" fmla="*/ 1305610 w 2118144"/>
                <a:gd name="connsiteY5-324" fmla="*/ 185187 h 772309"/>
                <a:gd name="connsiteX0-325" fmla="*/ 1305610 w 2118144"/>
                <a:gd name="connsiteY0-326" fmla="*/ 198257 h 785379"/>
                <a:gd name="connsiteX1-327" fmla="*/ 2118144 w 2118144"/>
                <a:gd name="connsiteY1-328" fmla="*/ 229676 h 785379"/>
                <a:gd name="connsiteX2-329" fmla="*/ 2051288 w 2118144"/>
                <a:gd name="connsiteY2-330" fmla="*/ 319082 h 785379"/>
                <a:gd name="connsiteX3-331" fmla="*/ 1062526 w 2118144"/>
                <a:gd name="connsiteY3-332" fmla="*/ 785379 h 785379"/>
                <a:gd name="connsiteX4-333" fmla="*/ 0 w 2118144"/>
                <a:gd name="connsiteY4-334" fmla="*/ 220438 h 785379"/>
                <a:gd name="connsiteX5-335" fmla="*/ 1305610 w 2118144"/>
                <a:gd name="connsiteY5-336" fmla="*/ 198257 h 785379"/>
                <a:gd name="connsiteX0-337" fmla="*/ 1296085 w 2118144"/>
                <a:gd name="connsiteY0-338" fmla="*/ 212605 h 764008"/>
                <a:gd name="connsiteX1-339" fmla="*/ 2118144 w 2118144"/>
                <a:gd name="connsiteY1-340" fmla="*/ 208305 h 764008"/>
                <a:gd name="connsiteX2-341" fmla="*/ 2051288 w 2118144"/>
                <a:gd name="connsiteY2-342" fmla="*/ 297711 h 764008"/>
                <a:gd name="connsiteX3-343" fmla="*/ 1062526 w 2118144"/>
                <a:gd name="connsiteY3-344" fmla="*/ 764008 h 764008"/>
                <a:gd name="connsiteX4-345" fmla="*/ 0 w 2118144"/>
                <a:gd name="connsiteY4-346" fmla="*/ 199067 h 764008"/>
                <a:gd name="connsiteX5-347" fmla="*/ 1296085 w 2118144"/>
                <a:gd name="connsiteY5-348" fmla="*/ 212605 h 764008"/>
                <a:gd name="connsiteX0-349" fmla="*/ 1296085 w 2118144"/>
                <a:gd name="connsiteY0-350" fmla="*/ 148512 h 699915"/>
                <a:gd name="connsiteX1-351" fmla="*/ 2118144 w 2118144"/>
                <a:gd name="connsiteY1-352" fmla="*/ 144212 h 699915"/>
                <a:gd name="connsiteX2-353" fmla="*/ 2051288 w 2118144"/>
                <a:gd name="connsiteY2-354" fmla="*/ 233618 h 699915"/>
                <a:gd name="connsiteX3-355" fmla="*/ 1062526 w 2118144"/>
                <a:gd name="connsiteY3-356" fmla="*/ 699915 h 699915"/>
                <a:gd name="connsiteX4-357" fmla="*/ 0 w 2118144"/>
                <a:gd name="connsiteY4-358" fmla="*/ 134974 h 699915"/>
                <a:gd name="connsiteX5-359" fmla="*/ 1296085 w 2118144"/>
                <a:gd name="connsiteY5-360" fmla="*/ 148512 h 699915"/>
                <a:gd name="connsiteX0-361" fmla="*/ 1296085 w 2118144"/>
                <a:gd name="connsiteY0-362" fmla="*/ 156105 h 707508"/>
                <a:gd name="connsiteX1-363" fmla="*/ 2118144 w 2118144"/>
                <a:gd name="connsiteY1-364" fmla="*/ 151805 h 707508"/>
                <a:gd name="connsiteX2-365" fmla="*/ 2051288 w 2118144"/>
                <a:gd name="connsiteY2-366" fmla="*/ 241211 h 707508"/>
                <a:gd name="connsiteX3-367" fmla="*/ 1062526 w 2118144"/>
                <a:gd name="connsiteY3-368" fmla="*/ 707508 h 707508"/>
                <a:gd name="connsiteX4-369" fmla="*/ 0 w 2118144"/>
                <a:gd name="connsiteY4-370" fmla="*/ 142567 h 707508"/>
                <a:gd name="connsiteX5-371" fmla="*/ 1296085 w 2118144"/>
                <a:gd name="connsiteY5-372" fmla="*/ 156105 h 707508"/>
                <a:gd name="connsiteX0-373" fmla="*/ 1296085 w 2118144"/>
                <a:gd name="connsiteY0-374" fmla="*/ 144414 h 695817"/>
                <a:gd name="connsiteX1-375" fmla="*/ 2118144 w 2118144"/>
                <a:gd name="connsiteY1-376" fmla="*/ 140114 h 695817"/>
                <a:gd name="connsiteX2-377" fmla="*/ 2051288 w 2118144"/>
                <a:gd name="connsiteY2-378" fmla="*/ 229520 h 695817"/>
                <a:gd name="connsiteX3-379" fmla="*/ 1062526 w 2118144"/>
                <a:gd name="connsiteY3-380" fmla="*/ 695817 h 695817"/>
                <a:gd name="connsiteX4-381" fmla="*/ 0 w 2118144"/>
                <a:gd name="connsiteY4-382" fmla="*/ 130876 h 695817"/>
                <a:gd name="connsiteX5-383" fmla="*/ 1296085 w 2118144"/>
                <a:gd name="connsiteY5-384" fmla="*/ 144414 h 695817"/>
                <a:gd name="connsiteX0-385" fmla="*/ 1296085 w 2118144"/>
                <a:gd name="connsiteY0-386" fmla="*/ 149246 h 700649"/>
                <a:gd name="connsiteX1-387" fmla="*/ 2118144 w 2118144"/>
                <a:gd name="connsiteY1-388" fmla="*/ 144946 h 700649"/>
                <a:gd name="connsiteX2-389" fmla="*/ 2051288 w 2118144"/>
                <a:gd name="connsiteY2-390" fmla="*/ 234352 h 700649"/>
                <a:gd name="connsiteX3-391" fmla="*/ 1062526 w 2118144"/>
                <a:gd name="connsiteY3-392" fmla="*/ 700649 h 700649"/>
                <a:gd name="connsiteX4-393" fmla="*/ 0 w 2118144"/>
                <a:gd name="connsiteY4-394" fmla="*/ 135708 h 700649"/>
                <a:gd name="connsiteX5-395" fmla="*/ 1296085 w 2118144"/>
                <a:gd name="connsiteY5-396" fmla="*/ 149246 h 700649"/>
                <a:gd name="connsiteX0-397" fmla="*/ 1296085 w 2118144"/>
                <a:gd name="connsiteY0-398" fmla="*/ 143754 h 695157"/>
                <a:gd name="connsiteX1-399" fmla="*/ 2118144 w 2118144"/>
                <a:gd name="connsiteY1-400" fmla="*/ 139454 h 695157"/>
                <a:gd name="connsiteX2-401" fmla="*/ 2051288 w 2118144"/>
                <a:gd name="connsiteY2-402" fmla="*/ 228860 h 695157"/>
                <a:gd name="connsiteX3-403" fmla="*/ 1062526 w 2118144"/>
                <a:gd name="connsiteY3-404" fmla="*/ 695157 h 695157"/>
                <a:gd name="connsiteX4-405" fmla="*/ 0 w 2118144"/>
                <a:gd name="connsiteY4-406" fmla="*/ 130216 h 695157"/>
                <a:gd name="connsiteX5-407" fmla="*/ 1296085 w 2118144"/>
                <a:gd name="connsiteY5-408" fmla="*/ 143754 h 695157"/>
                <a:gd name="connsiteX0-409" fmla="*/ 1296085 w 2118144"/>
                <a:gd name="connsiteY0-410" fmla="*/ 143754 h 695157"/>
                <a:gd name="connsiteX1-411" fmla="*/ 2118144 w 2118144"/>
                <a:gd name="connsiteY1-412" fmla="*/ 139454 h 695157"/>
                <a:gd name="connsiteX2-413" fmla="*/ 2051288 w 2118144"/>
                <a:gd name="connsiteY2-414" fmla="*/ 228860 h 695157"/>
                <a:gd name="connsiteX3-415" fmla="*/ 1062526 w 2118144"/>
                <a:gd name="connsiteY3-416" fmla="*/ 695157 h 695157"/>
                <a:gd name="connsiteX4-417" fmla="*/ 0 w 2118144"/>
                <a:gd name="connsiteY4-418" fmla="*/ 130216 h 695157"/>
                <a:gd name="connsiteX5-419" fmla="*/ 1296085 w 2118144"/>
                <a:gd name="connsiteY5-420" fmla="*/ 143754 h 69515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2118144" h="695157">
                  <a:moveTo>
                    <a:pt x="1296085" y="143754"/>
                  </a:moveTo>
                  <a:cubicBezTo>
                    <a:pt x="1701497" y="288169"/>
                    <a:pt x="1866071" y="101457"/>
                    <a:pt x="2118144" y="139454"/>
                  </a:cubicBezTo>
                  <a:lnTo>
                    <a:pt x="2051288" y="228860"/>
                  </a:lnTo>
                  <a:cubicBezTo>
                    <a:pt x="1816267" y="513639"/>
                    <a:pt x="1460594" y="695157"/>
                    <a:pt x="1062526" y="695157"/>
                  </a:cubicBezTo>
                  <a:cubicBezTo>
                    <a:pt x="620228" y="695157"/>
                    <a:pt x="230270" y="471061"/>
                    <a:pt x="0" y="130216"/>
                  </a:cubicBezTo>
                  <a:cubicBezTo>
                    <a:pt x="420123" y="-81965"/>
                    <a:pt x="902157" y="-3634"/>
                    <a:pt x="1296085" y="14375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20000"/>
                </a:lnSpc>
              </a:pPr>
              <a:endParaRPr lang="zh-CN" altLang="en-US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2" name="任意多边形: 形状 41"/>
            <p:cNvSpPr/>
            <p:nvPr>
              <p:custDataLst>
                <p:tags r:id="rId7"/>
              </p:custDataLst>
            </p:nvPr>
          </p:nvSpPr>
          <p:spPr>
            <a:xfrm flipH="1">
              <a:off x="2823426" y="4631983"/>
              <a:ext cx="2097404" cy="684721"/>
            </a:xfrm>
            <a:custGeom>
              <a:avLst/>
              <a:gdLst>
                <a:gd name="connsiteX0" fmla="*/ 458138 w 2097404"/>
                <a:gd name="connsiteY0" fmla="*/ 641 h 684721"/>
                <a:gd name="connsiteX1" fmla="*/ 0 w 2097404"/>
                <a:gd name="connsiteY1" fmla="*/ 119780 h 684721"/>
                <a:gd name="connsiteX2" fmla="*/ 1062526 w 2097404"/>
                <a:gd name="connsiteY2" fmla="*/ 684721 h 684721"/>
                <a:gd name="connsiteX3" fmla="*/ 2051288 w 2097404"/>
                <a:gd name="connsiteY3" fmla="*/ 218424 h 684721"/>
                <a:gd name="connsiteX4" fmla="*/ 2097404 w 2097404"/>
                <a:gd name="connsiteY4" fmla="*/ 156754 h 684721"/>
                <a:gd name="connsiteX5" fmla="*/ 2033584 w 2097404"/>
                <a:gd name="connsiteY5" fmla="*/ 181140 h 684721"/>
                <a:gd name="connsiteX6" fmla="*/ 1701699 w 2097404"/>
                <a:gd name="connsiteY6" fmla="*/ 228308 h 684721"/>
                <a:gd name="connsiteX7" fmla="*/ 1369815 w 2097404"/>
                <a:gd name="connsiteY7" fmla="*/ 181140 h 684721"/>
                <a:gd name="connsiteX8" fmla="*/ 1345345 w 2097404"/>
                <a:gd name="connsiteY8" fmla="*/ 171790 h 684721"/>
                <a:gd name="connsiteX9" fmla="*/ 1305610 w 2097404"/>
                <a:gd name="connsiteY9" fmla="*/ 161893 h 684721"/>
                <a:gd name="connsiteX10" fmla="*/ 458138 w 2097404"/>
                <a:gd name="connsiteY10" fmla="*/ 641 h 68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7404" h="684721">
                  <a:moveTo>
                    <a:pt x="458138" y="641"/>
                  </a:moveTo>
                  <a:cubicBezTo>
                    <a:pt x="258197" y="7017"/>
                    <a:pt x="123146" y="60125"/>
                    <a:pt x="0" y="119780"/>
                  </a:cubicBezTo>
                  <a:cubicBezTo>
                    <a:pt x="230270" y="460625"/>
                    <a:pt x="620228" y="684721"/>
                    <a:pt x="1062526" y="684721"/>
                  </a:cubicBezTo>
                  <a:cubicBezTo>
                    <a:pt x="1460594" y="684721"/>
                    <a:pt x="1816267" y="503203"/>
                    <a:pt x="2051288" y="218424"/>
                  </a:cubicBezTo>
                  <a:lnTo>
                    <a:pt x="2097404" y="156754"/>
                  </a:lnTo>
                  <a:lnTo>
                    <a:pt x="2033584" y="181140"/>
                  </a:lnTo>
                  <a:cubicBezTo>
                    <a:pt x="1931576" y="211513"/>
                    <a:pt x="1819424" y="228308"/>
                    <a:pt x="1701699" y="228308"/>
                  </a:cubicBezTo>
                  <a:cubicBezTo>
                    <a:pt x="1583975" y="228308"/>
                    <a:pt x="1471823" y="211513"/>
                    <a:pt x="1369815" y="181140"/>
                  </a:cubicBezTo>
                  <a:lnTo>
                    <a:pt x="1345345" y="171790"/>
                  </a:lnTo>
                  <a:lnTo>
                    <a:pt x="1305610" y="161893"/>
                  </a:lnTo>
                  <a:cubicBezTo>
                    <a:pt x="922908" y="34621"/>
                    <a:pt x="658078" y="-5736"/>
                    <a:pt x="458138" y="64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20000"/>
                </a:lnSpc>
              </a:pPr>
              <a:endParaRPr lang="zh-CN" altLang="en-US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1070383" y="3121095"/>
            <a:ext cx="1970690" cy="187896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600" b="1" spc="2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4.2、常用数据库</a:t>
            </a:r>
            <a:endParaRPr lang="zh-CN" altLang="en-US" sz="2600" b="1" spc="200" dirty="0"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椭圆 18"/>
          <p:cNvSpPr/>
          <p:nvPr>
            <p:custDataLst>
              <p:tags r:id="rId9"/>
            </p:custDataLst>
          </p:nvPr>
        </p:nvSpPr>
        <p:spPr>
          <a:xfrm>
            <a:off x="1353446" y="5938106"/>
            <a:ext cx="1404564" cy="17987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1"/>
          <a:srcRect l="30940" r="30940"/>
          <a:stretch>
            <a:fillRect/>
          </a:stretch>
        </p:blipFill>
        <p:spPr>
          <a:xfrm>
            <a:off x="5457825" y="2590800"/>
            <a:ext cx="6124575" cy="36576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520" h="5760">
                <a:moveTo>
                  <a:pt x="0" y="0"/>
                </a:moveTo>
                <a:lnTo>
                  <a:pt x="5520" y="0"/>
                </a:lnTo>
                <a:lnTo>
                  <a:pt x="5520" y="5760"/>
                </a:lnTo>
                <a:lnTo>
                  <a:pt x="0" y="576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2"/>
    </p:custDataLst>
  </p:cSld>
  <p:clrMapOvr>
    <a:masterClrMapping/>
  </p:clrMapOvr>
  <p:transition spd="slow" advTm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495" y="4319905"/>
            <a:ext cx="10906125" cy="205740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1049467" name="矩形 13"/>
          <p:cNvSpPr/>
          <p:nvPr/>
        </p:nvSpPr>
        <p:spPr bwMode="auto">
          <a:xfrm>
            <a:off x="6250940" y="345440"/>
            <a:ext cx="446087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4.2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、常用数据库</a:t>
            </a:r>
            <a:endParaRPr lang="zh-CN" altLang="en-US" sz="2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46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15406"/>
            <a:ext cx="4114800" cy="365125"/>
          </a:xfrm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grpSp>
        <p:nvGrpSpPr>
          <p:cNvPr id="344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63" name="直接连接符 110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469" name="矩形 111"/>
            <p:cNvSpPr/>
            <p:nvPr/>
          </p:nvSpPr>
          <p:spPr>
            <a:xfrm>
              <a:off x="1331640" y="255120"/>
              <a:ext cx="1956304" cy="3808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图书馆电子资源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345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9470" name="圆角矩形 114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71" name="圆角矩形 115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72" name="圆角矩形 116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73" name="圆角矩形 117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74" name="圆角矩形 118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75" name="文本框 4"/>
              <p:cNvSpPr txBox="1"/>
              <p:nvPr/>
            </p:nvSpPr>
            <p:spPr>
              <a:xfrm>
                <a:off x="1155570" y="680648"/>
                <a:ext cx="815027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四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476" name="矩形 113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2065" y="1156335"/>
            <a:ext cx="41465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285750" indent="-285750" algn="l">
              <a:lnSpc>
                <a:spcPct val="100000"/>
              </a:lnSpc>
              <a:buClr>
                <a:srgbClr val="C00000"/>
              </a:buClr>
              <a:buFont typeface="Wingdings" panose="05000000000000000000" charset="0"/>
              <a:buChar char="l"/>
            </a:pPr>
            <a:r>
              <a:rPr lang="zh-CN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中文</a:t>
            </a:r>
            <a:r>
              <a:rPr lang="en-US" altLang="zh-CN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数据</a:t>
            </a:r>
            <a:r>
              <a:rPr lang="zh-CN" altLang="en-US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库：</a:t>
            </a:r>
            <a:r>
              <a:rPr lang="en-US" altLang="zh-CN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中国知</a:t>
            </a:r>
            <a:r>
              <a:rPr lang="zh-CN" altLang="en-US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网、</a:t>
            </a:r>
            <a:r>
              <a:rPr lang="en-US" altLang="zh-CN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维普</a:t>
            </a:r>
            <a:r>
              <a:rPr lang="zh-CN" altLang="en-US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、万方</a:t>
            </a:r>
            <a:endParaRPr lang="zh-CN" altLang="en-US" b="1">
              <a:solidFill>
                <a:srgbClr val="C00000"/>
              </a:solidFill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3858260"/>
            <a:ext cx="7007860" cy="3962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l">
              <a:lnSpc>
                <a:spcPct val="100000"/>
              </a:lnSpc>
              <a:buFont typeface="Wingdings" panose="05000000000000000000" charset="0"/>
              <a:buChar char="l"/>
            </a:pPr>
            <a:r>
              <a:rPr lang="zh-CN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外</a:t>
            </a:r>
            <a:r>
              <a:rPr lang="zh-CN" altLang="en-US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文</a:t>
            </a:r>
            <a:r>
              <a:rPr lang="en-US" altLang="zh-CN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数据</a:t>
            </a:r>
            <a:r>
              <a:rPr lang="zh-CN" altLang="en-US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库：</a:t>
            </a:r>
            <a:r>
              <a:rPr lang="zh-CN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国道海洋、外刊资源服务系统</a:t>
            </a:r>
            <a:endParaRPr lang="zh-CN" sz="2000" b="1">
              <a:solidFill>
                <a:srgbClr val="C00000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752975" y="5919470"/>
            <a:ext cx="7007860" cy="3962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l">
              <a:lnSpc>
                <a:spcPct val="100000"/>
              </a:lnSpc>
              <a:buFont typeface="Wingdings" panose="05000000000000000000" charset="0"/>
              <a:buChar char="l"/>
            </a:pPr>
            <a:r>
              <a:rPr lang="zh-CN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对于外文文献还可使用</a:t>
            </a:r>
            <a:r>
              <a:rPr lang="en-US" altLang="zh-CN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“</a:t>
            </a:r>
            <a:r>
              <a:rPr lang="zh-CN" altLang="en-US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数图搜索</a:t>
            </a:r>
            <a:r>
              <a:rPr lang="en-US" altLang="zh-CN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”</a:t>
            </a:r>
            <a:r>
              <a:rPr lang="zh-CN" altLang="en-US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进行文献传递获取</a:t>
            </a:r>
            <a:endParaRPr lang="zh-CN" altLang="en-US" sz="2000" b="1">
              <a:solidFill>
                <a:srgbClr val="C00000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170" y="1698625"/>
            <a:ext cx="10839450" cy="162877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custDataLst>
      <p:tags r:id="rId4"/>
    </p:custDataLst>
  </p:cSld>
  <p:clrMapOvr>
    <a:masterClrMapping/>
  </p:clrMapOvr>
  <p:transition spd="slow" advTm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80" name="矩形 13"/>
          <p:cNvSpPr/>
          <p:nvPr/>
        </p:nvSpPr>
        <p:spPr bwMode="auto">
          <a:xfrm>
            <a:off x="6222365" y="345440"/>
            <a:ext cx="491490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4.2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、常用数据库</a:t>
            </a:r>
            <a:endParaRPr lang="zh-CN" altLang="en-US" sz="2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481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4903801"/>
            <a:ext cx="4114800" cy="365125"/>
          </a:xfrm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grpSp>
        <p:nvGrpSpPr>
          <p:cNvPr id="349" name="组合 87"/>
          <p:cNvGrpSpPr/>
          <p:nvPr/>
        </p:nvGrpSpPr>
        <p:grpSpPr>
          <a:xfrm>
            <a:off x="335864" y="260647"/>
            <a:ext cx="11424766" cy="780773"/>
            <a:chOff x="251898" y="195485"/>
            <a:chExt cx="8568574" cy="585580"/>
          </a:xfrm>
        </p:grpSpPr>
        <p:cxnSp>
          <p:nvCxnSpPr>
            <p:cNvPr id="3145764" name="直接连接符 110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482" name="矩形 111"/>
            <p:cNvSpPr/>
            <p:nvPr/>
          </p:nvSpPr>
          <p:spPr>
            <a:xfrm>
              <a:off x="1331640" y="255120"/>
              <a:ext cx="1956304" cy="3808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图书馆电子资源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350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9483" name="圆角矩形 114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84" name="圆角矩形 115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85" name="圆角矩形 116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86" name="圆角矩形 117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87" name="圆角矩形 118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88" name="文本框 4"/>
              <p:cNvSpPr txBox="1"/>
              <p:nvPr/>
            </p:nvSpPr>
            <p:spPr>
              <a:xfrm>
                <a:off x="1155570" y="680648"/>
                <a:ext cx="815027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四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-1270" y="1105535"/>
            <a:ext cx="9434830" cy="410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l">
              <a:lnSpc>
                <a:spcPct val="100000"/>
              </a:lnSpc>
              <a:buFont typeface="Wingdings" panose="05000000000000000000" charset="0"/>
              <a:buChar char="l"/>
            </a:pPr>
            <a:r>
              <a:rPr lang="en-US" altLang="zh-CN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常用</a:t>
            </a:r>
            <a:r>
              <a:rPr lang="zh-CN" altLang="en-US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考试练习</a:t>
            </a:r>
            <a:r>
              <a:rPr lang="en-US" altLang="zh-CN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数据</a:t>
            </a:r>
            <a:r>
              <a:rPr lang="zh-CN" altLang="en-US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库：银符</a:t>
            </a:r>
            <a:r>
              <a:rPr lang="en-US" altLang="zh-CN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等级考试题库</a:t>
            </a:r>
            <a:r>
              <a:rPr lang="zh-CN" altLang="en-US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、</a:t>
            </a:r>
            <a:r>
              <a:rPr lang="en-US" altLang="zh-CN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起点考试网</a:t>
            </a:r>
            <a:r>
              <a:rPr lang="zh-CN" altLang="en-US" sz="2000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</a:rPr>
              <a:t>、起点考研网</a:t>
            </a:r>
            <a:endParaRPr lang="zh-CN" altLang="en-US" sz="2000" b="1">
              <a:solidFill>
                <a:srgbClr val="C00000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2097283" name="图片 2097282"/>
          <p:cNvPicPr/>
          <p:nvPr/>
        </p:nvPicPr>
        <p:blipFill>
          <a:blip r:embed="rId1"/>
          <a:srcRect l="100" t="14765" r="-100" b="-14765"/>
          <a:stretch>
            <a:fillRect/>
          </a:stretch>
        </p:blipFill>
        <p:spPr>
          <a:xfrm>
            <a:off x="470535" y="4341495"/>
            <a:ext cx="10934700" cy="1825625"/>
          </a:xfrm>
          <a:prstGeom prst="rect">
            <a:avLst/>
          </a:prstGeom>
          <a:ln w="22225">
            <a:solidFill>
              <a:schemeClr val="accent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207010" y="3844925"/>
            <a:ext cx="62153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285750" indent="-285750" algn="l">
              <a:lnSpc>
                <a:spcPct val="100000"/>
              </a:lnSpc>
              <a:buClr>
                <a:srgbClr val="9E0000"/>
              </a:buClr>
              <a:buFont typeface="Wingdings" panose="05000000000000000000" charset="0"/>
              <a:buChar char="l"/>
            </a:pPr>
            <a:r>
              <a:rPr lang="en-US" altLang="zh-CN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常用</a:t>
            </a:r>
            <a:r>
              <a:rPr lang="zh-CN" altLang="en-US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电子</a:t>
            </a:r>
            <a:r>
              <a:rPr lang="en-US" altLang="zh-CN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图书数据</a:t>
            </a:r>
            <a:r>
              <a:rPr lang="zh-CN" altLang="en-US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库：</a:t>
            </a:r>
            <a:r>
              <a:rPr lang="en-US" altLang="zh-CN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超</a:t>
            </a:r>
            <a:r>
              <a:rPr lang="zh-CN" altLang="en-US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星</a:t>
            </a:r>
            <a:r>
              <a:rPr lang="en-US" altLang="zh-CN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电子图书</a:t>
            </a:r>
            <a:r>
              <a:rPr lang="zh-CN" altLang="en-US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、</a:t>
            </a:r>
            <a:r>
              <a:rPr lang="en-US" altLang="zh-CN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畅想之</a:t>
            </a:r>
            <a:r>
              <a:rPr lang="zh-CN" altLang="en-US" b="1">
                <a:solidFill>
                  <a:srgbClr val="C000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星、京东方</a:t>
            </a:r>
            <a:endParaRPr lang="zh-CN" altLang="en-US" b="1">
              <a:solidFill>
                <a:srgbClr val="C00000"/>
              </a:solidFill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49468" name="页脚占位符 7"/>
          <p:cNvSpPr/>
          <p:nvPr/>
        </p:nvSpPr>
        <p:spPr>
          <a:xfrm>
            <a:off x="4038600" y="638081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35" y="1495425"/>
            <a:ext cx="10934700" cy="229679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custDataLst>
      <p:tags r:id="rId3"/>
    </p:custDataLst>
  </p:cSld>
  <p:clrMapOvr>
    <a:masterClrMapping/>
  </p:clrMapOvr>
  <p:transition spd="slow" advTm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24" name="Picture 1" descr="C:\Documents and Settings\Administrator\Application Data\Tencent\Users\2773227131\QQ\WinTemp\RichOle\UQ_50_}V096%WM]DZ7}F6(J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033270" y="3227705"/>
            <a:ext cx="2501265" cy="2559685"/>
          </a:xfrm>
          <a:prstGeom prst="rect">
            <a:avLst/>
          </a:prstGeom>
          <a:noFill/>
          <a:ln>
            <a:solidFill>
              <a:srgbClr val="376092"/>
            </a:solidFill>
          </a:ln>
        </p:spPr>
      </p:pic>
      <p:sp>
        <p:nvSpPr>
          <p:cNvPr id="1049493" name="页脚占位符 32"/>
          <p:cNvSpPr>
            <a:spLocks noGrp="1"/>
          </p:cNvSpPr>
          <p:nvPr>
            <p:ph type="ftr" sz="quarter" idx="11"/>
          </p:nvPr>
        </p:nvSpPr>
        <p:spPr>
          <a:xfrm>
            <a:off x="4252263" y="6324600"/>
            <a:ext cx="4114800" cy="365125"/>
          </a:xfrm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sp>
        <p:nvSpPr>
          <p:cNvPr id="1049494" name="AutoShape 32" descr="http://b317.photo.store.qq.com/psb?/V13JuqU62RdGlc/NHO61oyMeulI1ZLEV1Azee9P4e2vL*4hCdewAqUhlTk!/b/dD0BAAAAAAAA&amp;bo=cgSAAgAAAAARAMM!&amp;rf=viewer_4"/>
          <p:cNvSpPr/>
          <p:nvPr/>
        </p:nvSpPr>
        <p:spPr bwMode="auto">
          <a:xfrm>
            <a:off x="207990" y="-117167"/>
            <a:ext cx="304840" cy="30480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>
              <a:solidFill>
                <a:srgbClr val="040404"/>
              </a:solidFill>
              <a:latin typeface="楷体_GB2312" panose="02010609030101010101" pitchFamily="49" charset="-122"/>
              <a:ea typeface="微软雅黑" panose="020B0503020204020204" charset="-122"/>
            </a:endParaRPr>
          </a:p>
        </p:txBody>
      </p:sp>
      <p:grpSp>
        <p:nvGrpSpPr>
          <p:cNvPr id="354" name="组合 87"/>
          <p:cNvGrpSpPr/>
          <p:nvPr/>
        </p:nvGrpSpPr>
        <p:grpSpPr>
          <a:xfrm>
            <a:off x="335864" y="234936"/>
            <a:ext cx="11424766" cy="833780"/>
            <a:chOff x="251898" y="155730"/>
            <a:chExt cx="8568574" cy="625335"/>
          </a:xfrm>
        </p:grpSpPr>
        <p:cxnSp>
          <p:nvCxnSpPr>
            <p:cNvPr id="3145765" name="直接连接符 19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495" name="矩形 20"/>
            <p:cNvSpPr/>
            <p:nvPr/>
          </p:nvSpPr>
          <p:spPr>
            <a:xfrm>
              <a:off x="1331640" y="255120"/>
              <a:ext cx="1956304" cy="3808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电子资源的使用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355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9496" name="圆角矩形 24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97" name="圆角矩形 25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98" name="圆角矩形 26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499" name="圆角矩形 27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500" name="圆角矩形 28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501" name="文本框 4"/>
              <p:cNvSpPr txBox="1"/>
              <p:nvPr/>
            </p:nvSpPr>
            <p:spPr>
              <a:xfrm>
                <a:off x="1159512" y="680648"/>
                <a:ext cx="807143" cy="7224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四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502" name="矩形 23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503" name="矩形 15"/>
          <p:cNvSpPr/>
          <p:nvPr/>
        </p:nvSpPr>
        <p:spPr bwMode="auto">
          <a:xfrm>
            <a:off x="6309663" y="415062"/>
            <a:ext cx="572527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4.3 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、电子图书</a:t>
            </a:r>
            <a:endParaRPr lang="zh-CN" altLang="en-US" sz="1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505" name="Rounded Rectangular Callout 17"/>
          <p:cNvSpPr/>
          <p:nvPr/>
        </p:nvSpPr>
        <p:spPr bwMode="auto">
          <a:xfrm rot="10800000" flipV="1">
            <a:off x="1946910" y="1657350"/>
            <a:ext cx="2587625" cy="1040765"/>
          </a:xfrm>
          <a:prstGeom prst="wedgeRoundRectCallout">
            <a:avLst>
              <a:gd name="adj1" fmla="val -22264"/>
              <a:gd name="adj2" fmla="val 50394"/>
              <a:gd name="adj3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  <a:miter lim="800000"/>
          </a:ln>
          <a:effectLst>
            <a:outerShdw dist="20000" dir="5400000" algn="ctr" rotWithShape="0">
              <a:srgbClr val="000000">
                <a:alpha val="25000"/>
              </a:srgbClr>
            </a:outerShdw>
          </a:effectLst>
        </p:spPr>
        <p:txBody>
          <a:bodyPr wrap="none" lIns="91436" tIns="45718" rIns="91436" bIns="45718" anchor="ctr"/>
          <a:lstStyle>
            <a:lvl1pPr algn="just" defTabSz="911225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defTabSz="911225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defTabSz="911225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defTabSz="911225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defTabSz="911225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sz="200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</a:rPr>
              <a:t>超星电子图书</a:t>
            </a:r>
            <a:endParaRPr lang="zh-CN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下箭头 7"/>
          <p:cNvSpPr/>
          <p:nvPr/>
        </p:nvSpPr>
        <p:spPr>
          <a:xfrm>
            <a:off x="3070860" y="2813685"/>
            <a:ext cx="485775" cy="3644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9577" name="矩形 12"/>
          <p:cNvSpPr/>
          <p:nvPr/>
        </p:nvSpPr>
        <p:spPr bwMode="auto">
          <a:xfrm>
            <a:off x="1946910" y="1114425"/>
            <a:ext cx="8933815" cy="39878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9050">
            <a:solidFill>
              <a:srgbClr val="376092"/>
            </a:solidFill>
          </a:ln>
        </p:spPr>
        <p:txBody>
          <a:bodyPr wrap="square" anchor="b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注意事项</a:t>
            </a:r>
            <a:r>
              <a:rPr lang="en-US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  <a:r>
              <a:rPr lang="zh-CN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使用校园网（</a:t>
            </a:r>
            <a:r>
              <a:rPr lang="en-US" altLang="zh-CN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hntou)</a:t>
            </a:r>
            <a:r>
              <a:rPr lang="zh-CN" altLang="en-US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注册</a:t>
            </a:r>
            <a:r>
              <a:rPr lang="en-US" altLang="zh-CN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zh-CN" altLang="en-US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方可实现校外漫游</a:t>
            </a:r>
            <a:endParaRPr lang="zh-CN" altLang="en-US" sz="2000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Rounded Rectangular Callout 17"/>
          <p:cNvSpPr/>
          <p:nvPr>
            <p:custDataLst>
              <p:tags r:id="rId2"/>
            </p:custDataLst>
          </p:nvPr>
        </p:nvSpPr>
        <p:spPr bwMode="auto">
          <a:xfrm rot="10800000" flipV="1">
            <a:off x="4972685" y="1703070"/>
            <a:ext cx="2587625" cy="942340"/>
          </a:xfrm>
          <a:prstGeom prst="wedgeRoundRectCallout">
            <a:avLst>
              <a:gd name="adj1" fmla="val -22264"/>
              <a:gd name="adj2" fmla="val 50394"/>
              <a:gd name="adj3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  <a:miter lim="800000"/>
          </a:ln>
          <a:effectLst>
            <a:outerShdw dist="20000" dir="5400000" algn="ctr" rotWithShape="0">
              <a:srgbClr val="000000">
                <a:alpha val="25000"/>
              </a:srgbClr>
            </a:outerShdw>
          </a:effectLst>
        </p:spPr>
        <p:txBody>
          <a:bodyPr wrap="none" lIns="91436" tIns="45718" rIns="91436" bIns="45718" anchor="ctr"/>
          <a:lstStyle>
            <a:lvl1pPr algn="just" defTabSz="911225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defTabSz="911225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defTabSz="911225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defTabSz="911225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defTabSz="911225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sz="200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</a:rPr>
              <a:t>畅想之星电子图书</a:t>
            </a:r>
            <a:endParaRPr lang="zh-CN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下箭头 2"/>
          <p:cNvSpPr/>
          <p:nvPr>
            <p:custDataLst>
              <p:tags r:id="rId3"/>
            </p:custDataLst>
          </p:nvPr>
        </p:nvSpPr>
        <p:spPr>
          <a:xfrm>
            <a:off x="6096635" y="2760980"/>
            <a:ext cx="485775" cy="3644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051425" y="3290570"/>
            <a:ext cx="2566670" cy="253428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5" name="Rounded Rectangular Callout 17"/>
          <p:cNvSpPr/>
          <p:nvPr>
            <p:custDataLst>
              <p:tags r:id="rId6"/>
            </p:custDataLst>
          </p:nvPr>
        </p:nvSpPr>
        <p:spPr bwMode="auto">
          <a:xfrm rot="10800000" flipV="1">
            <a:off x="8255000" y="1703070"/>
            <a:ext cx="2625725" cy="995045"/>
          </a:xfrm>
          <a:prstGeom prst="wedgeRoundRectCallout">
            <a:avLst>
              <a:gd name="adj1" fmla="val -22264"/>
              <a:gd name="adj2" fmla="val 50394"/>
              <a:gd name="adj3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  <a:miter lim="800000"/>
          </a:ln>
          <a:effectLst>
            <a:outerShdw dist="20000" dir="5400000" algn="ctr" rotWithShape="0">
              <a:srgbClr val="000000">
                <a:alpha val="25000"/>
              </a:srgbClr>
            </a:outerShdw>
          </a:effectLst>
        </p:spPr>
        <p:txBody>
          <a:bodyPr wrap="none" lIns="91436" tIns="45718" rIns="91436" bIns="45718" anchor="ctr"/>
          <a:lstStyle>
            <a:lvl1pPr algn="just" defTabSz="911225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defTabSz="911225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defTabSz="911225" eaLnBrk="0" hangingPunct="0">
              <a:lnSpc>
                <a:spcPct val="90000"/>
              </a:lnSpc>
              <a:spcBef>
                <a:spcPts val="375"/>
              </a:spcBef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defTabSz="911225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defTabSz="911225" eaLnBrk="0" hangingPunct="0">
              <a:lnSpc>
                <a:spcPct val="90000"/>
              </a:lnSpc>
              <a:spcBef>
                <a:spcPts val="375"/>
              </a:spcBef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defTabSz="9112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defTabSz="9112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defTabSz="9112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defTabSz="9112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京东读书专业版</a:t>
            </a:r>
            <a:endParaRPr lang="zh-CN" altLang="en-US" sz="20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0" name="下箭头 19"/>
          <p:cNvSpPr/>
          <p:nvPr>
            <p:custDataLst>
              <p:tags r:id="rId7"/>
            </p:custDataLst>
          </p:nvPr>
        </p:nvSpPr>
        <p:spPr>
          <a:xfrm>
            <a:off x="9441180" y="2776855"/>
            <a:ext cx="485775" cy="3644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1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55635" y="3290570"/>
            <a:ext cx="2625725" cy="25317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2033270" y="5969000"/>
            <a:ext cx="253682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1400" b="1">
                <a:solidFill>
                  <a:schemeClr val="tx1"/>
                </a:solidFill>
              </a:rPr>
              <a:t>输入邀请码：hnrdhyxy</a:t>
            </a:r>
            <a:endParaRPr lang="zh-CN" altLang="en-US" sz="1400" b="1">
              <a:solidFill>
                <a:schemeClr val="tx1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6692265" y="5836920"/>
            <a:ext cx="253682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endParaRPr lang="zh-CN" altLang="en-US" sz="1400" b="1">
              <a:solidFill>
                <a:schemeClr val="tx1"/>
              </a:solidFill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8255000" y="5836920"/>
            <a:ext cx="25368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1400" b="1">
                <a:solidFill>
                  <a:schemeClr val="tx1"/>
                </a:solidFill>
              </a:rPr>
              <a:t>通行码：HNRDHYXY</a:t>
            </a:r>
            <a:endParaRPr lang="zh-CN" altLang="en-US" sz="1400" b="1">
              <a:solidFill>
                <a:schemeClr val="tx1"/>
              </a:solidFill>
            </a:endParaRPr>
          </a:p>
          <a:p>
            <a:pPr algn="l">
              <a:buClrTx/>
              <a:buSzTx/>
              <a:buFontTx/>
            </a:pPr>
            <a:r>
              <a:rPr lang="zh-CN" altLang="en-US" sz="1400" b="1">
                <a:solidFill>
                  <a:schemeClr val="tx1"/>
                </a:solidFill>
              </a:rPr>
              <a:t>验证码：HNRDHY2022</a:t>
            </a:r>
            <a:endParaRPr lang="zh-CN" altLang="en-US" sz="1400" b="1">
              <a:solidFill>
                <a:schemeClr val="tx1"/>
              </a:solidFill>
            </a:endParaRPr>
          </a:p>
        </p:txBody>
      </p:sp>
    </p:spTree>
    <p:custDataLst>
      <p:tags r:id="rId13"/>
    </p:custDataLst>
  </p:cSld>
  <p:clrMapOvr>
    <a:masterClrMapping/>
  </p:clrMapOvr>
  <p:transition spd="slow" advTm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24" name="矩形 1"/>
          <p:cNvSpPr/>
          <p:nvPr>
            <p:custDataLst>
              <p:tags r:id="rId1"/>
            </p:custDataLst>
          </p:nvPr>
        </p:nvSpPr>
        <p:spPr>
          <a:xfrm>
            <a:off x="75565" y="922655"/>
            <a:ext cx="12044680" cy="5224145"/>
          </a:xfrm>
          <a:prstGeom prst="rect">
            <a:avLst/>
          </a:prstGeom>
          <a:solidFill>
            <a:srgbClr val="3760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ts val="2800"/>
              </a:lnSpc>
              <a:buFont typeface="Wingdings" panose="05000000000000000000" pitchFamily="2" charset="2"/>
              <a:buNone/>
            </a:pPr>
            <a:endParaRPr lang="zh-CN" altLang="en-US" dirty="0"/>
          </a:p>
        </p:txBody>
      </p:sp>
      <p:sp>
        <p:nvSpPr>
          <p:cNvPr id="1049694" name="页脚占位符 28"/>
          <p:cNvSpPr>
            <a:spLocks noGrp="1"/>
          </p:cNvSpPr>
          <p:nvPr>
            <p:ph type="ftr" sz="quarter" idx="11"/>
          </p:nvPr>
        </p:nvSpPr>
        <p:spPr>
          <a:xfrm>
            <a:off x="4302312" y="6462432"/>
            <a:ext cx="4114800" cy="365125"/>
          </a:xfrm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sp>
        <p:nvSpPr>
          <p:cNvPr id="1049695" name="AutoShape 32" descr="http://b317.photo.store.qq.com/psb?/V13JuqU62RdGlc/NHO61oyMeulI1ZLEV1Azee9P4e2vL*4hCdewAqUhlTk!/b/dD0BAAAAAAAA&amp;bo=cgSAAgAAAAARAMM!&amp;rf=viewer_4"/>
          <p:cNvSpPr/>
          <p:nvPr/>
        </p:nvSpPr>
        <p:spPr bwMode="auto">
          <a:xfrm>
            <a:off x="207990" y="-117167"/>
            <a:ext cx="304840" cy="30480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>
              <a:solidFill>
                <a:srgbClr val="040404"/>
              </a:solidFill>
              <a:latin typeface="楷体_GB2312" panose="02010609030101010101" pitchFamily="49" charset="-122"/>
              <a:ea typeface="微软雅黑" panose="020B0503020204020204" charset="-122"/>
            </a:endParaRPr>
          </a:p>
        </p:txBody>
      </p:sp>
      <p:grpSp>
        <p:nvGrpSpPr>
          <p:cNvPr id="408" name="组合 87"/>
          <p:cNvGrpSpPr/>
          <p:nvPr/>
        </p:nvGrpSpPr>
        <p:grpSpPr>
          <a:xfrm>
            <a:off x="335861" y="234936"/>
            <a:ext cx="11424769" cy="833777"/>
            <a:chOff x="251896" y="155730"/>
            <a:chExt cx="8568576" cy="625333"/>
          </a:xfrm>
        </p:grpSpPr>
        <p:cxnSp>
          <p:nvCxnSpPr>
            <p:cNvPr id="3145785" name="直接连接符 30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696" name="矩形 31"/>
            <p:cNvSpPr/>
            <p:nvPr/>
          </p:nvSpPr>
          <p:spPr>
            <a:xfrm>
              <a:off x="1331640" y="255120"/>
              <a:ext cx="1956304" cy="3808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电子资源的使用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409" name="组合 90"/>
            <p:cNvGrpSpPr/>
            <p:nvPr/>
          </p:nvGrpSpPr>
          <p:grpSpPr>
            <a:xfrm>
              <a:off x="251896" y="195483"/>
              <a:ext cx="887938" cy="585580"/>
              <a:chOff x="562441" y="531294"/>
              <a:chExt cx="2322326" cy="1531540"/>
            </a:xfrm>
          </p:grpSpPr>
          <p:sp>
            <p:nvSpPr>
              <p:cNvPr id="1049697" name="圆角矩形 34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698" name="圆角矩形 35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699" name="圆角矩形 36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700" name="圆角矩形 37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701" name="圆角矩形 38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702" name="文本框 4"/>
              <p:cNvSpPr txBox="1"/>
              <p:nvPr/>
            </p:nvSpPr>
            <p:spPr>
              <a:xfrm>
                <a:off x="1159512" y="680648"/>
                <a:ext cx="807143" cy="7224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四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703" name="矩形 33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704" name="矩形 15"/>
          <p:cNvSpPr/>
          <p:nvPr/>
        </p:nvSpPr>
        <p:spPr bwMode="auto">
          <a:xfrm>
            <a:off x="8745855" y="369570"/>
            <a:ext cx="294259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4.4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、考试资源</a:t>
            </a:r>
            <a:endParaRPr lang="zh-CN" altLang="en-US" sz="2400" b="1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705" name="Content Placeholder 2"/>
          <p:cNvSpPr txBox="1"/>
          <p:nvPr/>
        </p:nvSpPr>
        <p:spPr>
          <a:xfrm>
            <a:off x="1344930" y="1454150"/>
            <a:ext cx="3699510" cy="4542155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起点</a:t>
            </a:r>
            <a:r>
              <a:rPr lang="zh-CN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考试</a:t>
            </a:r>
            <a:r>
              <a:rPr lang="zh-CN" altLang="en-US" sz="2000" b="1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访</a:t>
            </a:r>
            <a:r>
              <a:rPr lang="zh-CN" altLang="en-US" sz="2400" b="1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问方式</a:t>
            </a:r>
            <a:endParaRPr lang="en-US" altLang="zh-CN" sz="800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第一种：</a:t>
            </a:r>
            <a:r>
              <a:rPr lang="en-US" altLang="zh-CN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</a:t>
            </a:r>
            <a:r>
              <a:rPr lang="zh-CN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版       </a:t>
            </a:r>
            <a:endParaRPr lang="zh-CN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zh-CN" altLang="en-US" sz="1600" dirty="0">
                <a:solidFill>
                  <a:schemeClr val="bg1"/>
                </a:solidFill>
              </a:rPr>
              <a:t>    </a:t>
            </a:r>
            <a:r>
              <a:rPr lang="en-US" altLang="zh-CN" sz="1600" dirty="0">
                <a:solidFill>
                  <a:schemeClr val="bg1"/>
                </a:solidFill>
              </a:rPr>
              <a:t> </a:t>
            </a:r>
            <a:r>
              <a:rPr lang="zh-CN" altLang="en-US" sz="1600" dirty="0">
                <a:solidFill>
                  <a:schemeClr val="bg1"/>
                </a:solidFill>
              </a:rPr>
              <a:t> </a:t>
            </a:r>
            <a:r>
              <a:rPr lang="zh-CN" sz="1600" dirty="0">
                <a:solidFill>
                  <a:schemeClr val="bg1"/>
                </a:solidFill>
              </a:rPr>
              <a:t>通过校园网</a:t>
            </a:r>
            <a:r>
              <a:rPr lang="zh-CN" altLang="en-US" sz="1600" dirty="0">
                <a:solidFill>
                  <a:schemeClr val="bg1"/>
                </a:solidFill>
              </a:rPr>
              <a:t>进入本馆首页</a:t>
            </a:r>
            <a:r>
              <a:rPr lang="en-US" altLang="zh-CN" sz="1600" dirty="0">
                <a:solidFill>
                  <a:schemeClr val="bg1"/>
                </a:solidFill>
              </a:rPr>
              <a:t>—&gt;</a:t>
            </a:r>
            <a:r>
              <a:rPr lang="zh-CN" altLang="en-US" sz="1600" dirty="0">
                <a:solidFill>
                  <a:schemeClr val="bg1"/>
                </a:solidFill>
              </a:rPr>
              <a:t>资源查找</a:t>
            </a:r>
            <a:r>
              <a:rPr lang="en-US" altLang="zh-CN" sz="1600" dirty="0">
                <a:solidFill>
                  <a:schemeClr val="bg1"/>
                </a:solidFill>
              </a:rPr>
              <a:t>—&gt;</a:t>
            </a:r>
            <a:r>
              <a:rPr lang="zh-CN" altLang="en-US" sz="1600" dirty="0">
                <a:solidFill>
                  <a:schemeClr val="bg1"/>
                </a:solidFill>
              </a:rPr>
              <a:t>多媒体资源</a:t>
            </a:r>
            <a:r>
              <a:rPr lang="en-US" altLang="zh-CN" sz="1600" dirty="0">
                <a:solidFill>
                  <a:schemeClr val="bg1"/>
                </a:solidFill>
              </a:rPr>
              <a:t>—&gt; “</a:t>
            </a:r>
            <a:r>
              <a:rPr lang="zh-CN" altLang="en-US" sz="1600" dirty="0">
                <a:solidFill>
                  <a:srgbClr val="FFC000"/>
                </a:solidFill>
              </a:rPr>
              <a:t>起点考试网</a:t>
            </a:r>
            <a:r>
              <a:rPr lang="zh-CN" altLang="en-US" sz="1600" dirty="0">
                <a:solidFill>
                  <a:schemeClr val="bg1"/>
                </a:solidFill>
              </a:rPr>
              <a:t>”点击相关链接。或直接访问：</a:t>
            </a:r>
            <a:r>
              <a:rPr lang="en-US" altLang="zh-CN" sz="1600" dirty="0">
                <a:solidFill>
                  <a:srgbClr val="FFC000"/>
                </a:solidFill>
                <a:hlinkClick r:id="rId2"/>
              </a:rPr>
              <a:t>http://www.qdexam.com</a:t>
            </a:r>
            <a:endParaRPr lang="zh-CN" altLang="en-US" sz="1600" b="1" dirty="0">
              <a:solidFill>
                <a:srgbClr val="FFC000"/>
              </a:solidFill>
            </a:endParaRPr>
          </a:p>
          <a:p>
            <a:r>
              <a:rPr lang="zh-CN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第二种：微信版</a:t>
            </a:r>
            <a:endParaRPr lang="zh-CN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zh-CN" altLang="en-US" sz="1600" dirty="0">
                <a:solidFill>
                  <a:schemeClr val="bg1"/>
                </a:solidFill>
              </a:rPr>
              <a:t>       关注“起点考试”微信公众号，关注后弹出一条  使用指南，按指南逐步操作即可。</a:t>
            </a:r>
            <a:endParaRPr lang="en-US" altLang="zh-CN" sz="1600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endParaRPr lang="en-US" altLang="zh-CN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endParaRPr lang="en-US" altLang="zh-CN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r>
              <a:rPr lang="zh-CN" altLang="en-US" dirty="0">
                <a:solidFill>
                  <a:schemeClr val="bg1">
                    <a:lumMod val="50000"/>
                  </a:schemeClr>
                </a:solidFill>
              </a:rPr>
              <a:t>      </a:t>
            </a:r>
            <a:endParaRPr lang="en-US" altLang="zh-CN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endParaRPr lang="en-US" altLang="zh-CN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endParaRPr lang="en-US" altLang="zh-CN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endParaRPr lang="en-US" altLang="zh-CN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49706" name="Title 13"/>
          <p:cNvSpPr txBox="1"/>
          <p:nvPr/>
        </p:nvSpPr>
        <p:spPr>
          <a:xfrm>
            <a:off x="9718981" y="1407431"/>
            <a:ext cx="1899764" cy="405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833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49708" name="Content Placeholder 2"/>
          <p:cNvSpPr txBox="1"/>
          <p:nvPr/>
        </p:nvSpPr>
        <p:spPr>
          <a:xfrm>
            <a:off x="7130415" y="1480820"/>
            <a:ext cx="3561080" cy="4516120"/>
          </a:xfrm>
          <a:prstGeom prst="rect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buNone/>
            </a:pPr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起点考研</a:t>
            </a:r>
            <a:r>
              <a:rPr lang="zh-CN" altLang="en-US" sz="2000" b="1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访</a:t>
            </a:r>
            <a:r>
              <a:rPr lang="zh-CN" altLang="en-US" sz="2400" b="1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问方式：</a:t>
            </a:r>
            <a:endParaRPr lang="en-US" altLang="zh-CN" sz="1600" b="1" dirty="0">
              <a:solidFill>
                <a:srgbClr val="37609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第一种：</a:t>
            </a:r>
            <a:r>
              <a:rPr lang="en-US" altLang="zh-CN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</a:t>
            </a:r>
            <a:r>
              <a:rPr lang="zh-CN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版   </a:t>
            </a:r>
            <a:r>
              <a:rPr lang="zh-CN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   </a:t>
            </a:r>
            <a:endParaRPr lang="zh-CN" alt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zh-CN" altLang="en-US" sz="1600" dirty="0">
                <a:solidFill>
                  <a:schemeClr val="bg1"/>
                </a:solidFill>
              </a:rPr>
              <a:t>      </a:t>
            </a:r>
            <a:r>
              <a:rPr lang="zh-CN" sz="1600" dirty="0">
                <a:solidFill>
                  <a:schemeClr val="bg1"/>
                </a:solidFill>
                <a:sym typeface="+mn-ea"/>
              </a:rPr>
              <a:t>通过校园网</a:t>
            </a:r>
            <a:r>
              <a:rPr lang="zh-CN" altLang="en-US" sz="1600" dirty="0">
                <a:solidFill>
                  <a:schemeClr val="bg1"/>
                </a:solidFill>
                <a:sym typeface="+mn-ea"/>
              </a:rPr>
              <a:t>进入本馆首页</a:t>
            </a:r>
            <a:r>
              <a:rPr lang="en-US" altLang="zh-CN" sz="1600" dirty="0">
                <a:solidFill>
                  <a:schemeClr val="bg1"/>
                </a:solidFill>
              </a:rPr>
              <a:t>—&gt;</a:t>
            </a:r>
            <a:r>
              <a:rPr lang="zh-CN" altLang="en-US" sz="1600" dirty="0">
                <a:solidFill>
                  <a:schemeClr val="bg1"/>
                </a:solidFill>
              </a:rPr>
              <a:t>资源查找</a:t>
            </a:r>
            <a:r>
              <a:rPr lang="en-US" altLang="zh-CN" sz="1600" dirty="0">
                <a:solidFill>
                  <a:schemeClr val="bg1"/>
                </a:solidFill>
              </a:rPr>
              <a:t>—&gt;</a:t>
            </a:r>
            <a:r>
              <a:rPr lang="zh-CN" altLang="en-US" sz="1600" dirty="0">
                <a:solidFill>
                  <a:schemeClr val="bg1"/>
                </a:solidFill>
              </a:rPr>
              <a:t>多媒体资源</a:t>
            </a:r>
            <a:r>
              <a:rPr lang="en-US" altLang="zh-CN" sz="1600" dirty="0">
                <a:solidFill>
                  <a:schemeClr val="bg1"/>
                </a:solidFill>
              </a:rPr>
              <a:t>—&gt; “</a:t>
            </a:r>
            <a:r>
              <a:rPr lang="zh-CN" altLang="en-US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起点考研网</a:t>
            </a:r>
            <a:r>
              <a:rPr lang="zh-CN" altLang="en-US" sz="1600" dirty="0">
                <a:solidFill>
                  <a:schemeClr val="bg1"/>
                </a:solidFill>
              </a:rPr>
              <a:t>”点击相关链接。或直接访问：</a:t>
            </a:r>
            <a:r>
              <a:rPr lang="en-US" altLang="zh-CN" sz="1600" b="1" dirty="0">
                <a:solidFill>
                  <a:schemeClr val="bg1"/>
                </a:solidFill>
                <a:hlinkClick r:id="rId3"/>
              </a:rPr>
              <a:t>http://www.yjsexam.com</a:t>
            </a:r>
            <a:endParaRPr lang="en-US" altLang="zh-CN" sz="1600" b="1" dirty="0">
              <a:solidFill>
                <a:schemeClr val="bg1"/>
              </a:solidFill>
            </a:endParaRPr>
          </a:p>
          <a:p>
            <a:r>
              <a:rPr lang="zh-CN" altLang="en-US" sz="1600" dirty="0">
                <a:solidFill>
                  <a:schemeClr val="bg1"/>
                </a:solidFill>
              </a:rPr>
              <a:t>注意：注册后才能保存个人记录。</a:t>
            </a:r>
            <a:endParaRPr lang="zh-CN" altLang="en-US" sz="1600" dirty="0">
              <a:solidFill>
                <a:schemeClr val="bg1"/>
              </a:solidFill>
            </a:endParaRPr>
          </a:p>
          <a:p>
            <a:r>
              <a:rPr lang="zh-CN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第二种：手机登录</a:t>
            </a:r>
            <a:endParaRPr lang="zh-CN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1600" dirty="0">
                <a:solidFill>
                  <a:srgbClr val="376092"/>
                </a:solidFill>
              </a:rPr>
              <a:t>扫码关注起点考试公众号（如下），进入公众号“学习圈”选择考研网，“马上注册”。</a:t>
            </a:r>
            <a:endParaRPr lang="en-US" altLang="zh-CN" sz="1200" dirty="0">
              <a:solidFill>
                <a:schemeClr val="bg1"/>
              </a:solidFill>
            </a:endParaRPr>
          </a:p>
        </p:txBody>
      </p:sp>
      <p:sp>
        <p:nvSpPr>
          <p:cNvPr id="1049577" name="矩形 12"/>
          <p:cNvSpPr/>
          <p:nvPr>
            <p:custDataLst>
              <p:tags r:id="rId4"/>
            </p:custDataLst>
          </p:nvPr>
        </p:nvSpPr>
        <p:spPr bwMode="auto">
          <a:xfrm>
            <a:off x="1162050" y="1013460"/>
            <a:ext cx="8933815" cy="398780"/>
          </a:xfrm>
          <a:prstGeom prst="rect">
            <a:avLst/>
          </a:prstGeom>
          <a:noFill/>
          <a:ln w="19050">
            <a:solidFill>
              <a:srgbClr val="37609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3">
                    <a:lumMod val="75000"/>
                  </a:schemeClr>
                </a:solidFill>
              </a14:hiddenFill>
            </a:ext>
          </a:extLst>
        </p:spPr>
        <p:txBody>
          <a:bodyPr wrap="square" anchor="b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注意事项</a:t>
            </a:r>
            <a:r>
              <a:rPr lang="en-US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  <a:r>
              <a:rPr lang="zh-CN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使用校园网（</a:t>
            </a:r>
            <a:r>
              <a:rPr lang="en-US" altLang="zh-CN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hntou)</a:t>
            </a:r>
            <a:r>
              <a:rPr lang="zh-CN" altLang="en-US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注册</a:t>
            </a:r>
            <a:r>
              <a:rPr lang="en-US" altLang="zh-CN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zh-CN" altLang="en-US" sz="20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方可实现校外漫游</a:t>
            </a:r>
            <a:endParaRPr lang="zh-CN" altLang="en-US" sz="2000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547620" y="4234815"/>
            <a:ext cx="1487805" cy="17132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378190" y="4221480"/>
            <a:ext cx="1415415" cy="1663700"/>
          </a:xfrm>
          <a:prstGeom prst="rect">
            <a:avLst/>
          </a:prstGeom>
        </p:spPr>
      </p:pic>
    </p:spTree>
  </p:cSld>
  <p:clrMapOvr>
    <a:masterClrMapping/>
  </p:clrMapOvr>
  <p:transition spd="slow" advTm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9900" y="2576195"/>
            <a:ext cx="6240145" cy="371856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049711" name="AutoShape 32" descr="http://b317.photo.store.qq.com/psb?/V13JuqU62RdGlc/NHO61oyMeulI1ZLEV1Azee9P4e2vL*4hCdewAqUhlTk!/b/dD0BAAAAAAAA&amp;bo=cgSAAgAAAAARAMM!&amp;rf=viewer_4"/>
          <p:cNvSpPr/>
          <p:nvPr/>
        </p:nvSpPr>
        <p:spPr bwMode="auto">
          <a:xfrm>
            <a:off x="207990" y="-117167"/>
            <a:ext cx="304840" cy="30480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>
              <a:solidFill>
                <a:srgbClr val="040404"/>
              </a:solidFill>
              <a:latin typeface="楷体_GB2312" panose="02010609030101010101" pitchFamily="49" charset="-122"/>
              <a:ea typeface="微软雅黑" panose="020B0503020204020204" charset="-122"/>
            </a:endParaRPr>
          </a:p>
        </p:txBody>
      </p:sp>
      <p:grpSp>
        <p:nvGrpSpPr>
          <p:cNvPr id="411" name="组合 87"/>
          <p:cNvGrpSpPr/>
          <p:nvPr/>
        </p:nvGrpSpPr>
        <p:grpSpPr>
          <a:xfrm>
            <a:off x="335864" y="234936"/>
            <a:ext cx="11424766" cy="833780"/>
            <a:chOff x="251898" y="155730"/>
            <a:chExt cx="8568574" cy="625335"/>
          </a:xfrm>
        </p:grpSpPr>
        <p:cxnSp>
          <p:nvCxnSpPr>
            <p:cNvPr id="3145786" name="直接连接符 11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712" name="矩形 12"/>
            <p:cNvSpPr/>
            <p:nvPr/>
          </p:nvSpPr>
          <p:spPr>
            <a:xfrm>
              <a:off x="1331640" y="255120"/>
              <a:ext cx="1956304" cy="3808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电子资源的使用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412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9713" name="圆角矩形 15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714" name="圆角矩形 16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715" name="圆角矩形 17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716" name="圆角矩形 18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717" name="圆角矩形 19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718" name="文本框 4"/>
              <p:cNvSpPr txBox="1"/>
              <p:nvPr/>
            </p:nvSpPr>
            <p:spPr>
              <a:xfrm>
                <a:off x="1159512" y="680648"/>
                <a:ext cx="807143" cy="7224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四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719" name="矩形 14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720" name="矩形 15"/>
          <p:cNvSpPr/>
          <p:nvPr/>
        </p:nvSpPr>
        <p:spPr bwMode="auto">
          <a:xfrm>
            <a:off x="7769860" y="386080"/>
            <a:ext cx="423164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4.5</a:t>
            </a:r>
            <a:r>
              <a:rPr lang="zh-CN" altLang="en-US" sz="2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</a:t>
            </a:r>
            <a:r>
              <a:rPr lang="zh-CN" altLang="en-US" sz="2400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随书光盘</a:t>
            </a:r>
            <a:r>
              <a:rPr lang="en-US" altLang="zh-CN" sz="2400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&amp;</a:t>
            </a:r>
            <a:r>
              <a:rPr lang="zh-CN" altLang="en-US" sz="2400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网上报告厅</a:t>
            </a:r>
            <a:endParaRPr lang="zh-CN" altLang="en-US" sz="2400" b="1" kern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9721" name="矩形 23"/>
          <p:cNvSpPr/>
          <p:nvPr/>
        </p:nvSpPr>
        <p:spPr>
          <a:xfrm>
            <a:off x="469900" y="1310640"/>
            <a:ext cx="6240145" cy="110680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376092"/>
            </a:solidFill>
          </a:ln>
        </p:spPr>
        <p:txBody>
          <a:bodyPr wrap="square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畅想之星随书光盘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登录方式：通过图书馆首页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—&gt;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资源查找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—&gt;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多媒体资源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—&gt;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畅想之星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随书光盘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9723" name="页脚占位符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9724" name="矩形 1"/>
          <p:cNvSpPr/>
          <p:nvPr/>
        </p:nvSpPr>
        <p:spPr>
          <a:xfrm>
            <a:off x="1753870" y="4685030"/>
            <a:ext cx="4526915" cy="1367790"/>
          </a:xfrm>
          <a:prstGeom prst="rect">
            <a:avLst/>
          </a:prstGeom>
          <a:solidFill>
            <a:srgbClr val="3760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l" fontAlgn="auto">
              <a:lnSpc>
                <a:spcPts val="2800"/>
              </a:lnSpc>
              <a:buFont typeface="Wingdings" panose="05000000000000000000" pitchFamily="2" charset="2"/>
              <a:buChar char="u"/>
            </a:pPr>
            <a:r>
              <a:rPr lang="zh-CN" altLang="en-US" sz="1400" dirty="0">
                <a:solidFill>
                  <a:srgbClr val="FFC000"/>
                </a:solidFill>
              </a:rPr>
              <a:t>该数据库包括随书、随刊光盘、各种多媒体光盘、磁带等类型的文件的数字化、网络化应用需求。读者通过网络检索光盘、下载光盘、光盘请求等功能。</a:t>
            </a:r>
            <a:endParaRPr lang="en-US" altLang="zh-CN" sz="1400" dirty="0">
              <a:solidFill>
                <a:srgbClr val="FFC000"/>
              </a:solidFill>
            </a:endParaRPr>
          </a:p>
          <a:p>
            <a:pPr algn="l" fontAlgn="auto">
              <a:lnSpc>
                <a:spcPts val="2800"/>
              </a:lnSpc>
            </a:pPr>
            <a:endParaRPr lang="en-US" altLang="zh-CN" sz="1400" dirty="0">
              <a:solidFill>
                <a:srgbClr val="FFC000"/>
              </a:solidFill>
            </a:endParaRPr>
          </a:p>
        </p:txBody>
      </p:sp>
      <p:sp>
        <p:nvSpPr>
          <p:cNvPr id="1049576" name="矩形 27"/>
          <p:cNvSpPr/>
          <p:nvPr>
            <p:custDataLst>
              <p:tags r:id="rId3"/>
            </p:custDataLst>
          </p:nvPr>
        </p:nvSpPr>
        <p:spPr>
          <a:xfrm>
            <a:off x="6851015" y="2576195"/>
            <a:ext cx="4909185" cy="371602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2400">
              <a:solidFill>
                <a:srgbClr val="FFFFFF"/>
              </a:solidFill>
            </a:endParaRPr>
          </a:p>
        </p:txBody>
      </p:sp>
      <p:pic>
        <p:nvPicPr>
          <p:cNvPr id="2097262" name="图片 23" descr="微信图书馆  二维码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941185" y="3521075"/>
            <a:ext cx="2617470" cy="2526030"/>
          </a:xfrm>
          <a:prstGeom prst="rect">
            <a:avLst/>
          </a:prstGeom>
          <a:noFill/>
          <a:ln>
            <a:solidFill>
              <a:srgbClr val="376092"/>
            </a:solidFill>
          </a:ln>
        </p:spPr>
      </p:pic>
      <p:pic>
        <p:nvPicPr>
          <p:cNvPr id="2097264" name="Picture 3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97440" y="3521075"/>
            <a:ext cx="1588135" cy="252539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sp>
        <p:nvSpPr>
          <p:cNvPr id="1049742" name="流程图: 过程 36"/>
          <p:cNvSpPr/>
          <p:nvPr>
            <p:custDataLst>
              <p:tags r:id="rId8"/>
            </p:custDataLst>
          </p:nvPr>
        </p:nvSpPr>
        <p:spPr>
          <a:xfrm>
            <a:off x="10376301" y="4388430"/>
            <a:ext cx="1016225" cy="342848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右箭头 9"/>
          <p:cNvSpPr/>
          <p:nvPr>
            <p:custDataLst>
              <p:tags r:id="rId9"/>
            </p:custDataLst>
          </p:nvPr>
        </p:nvSpPr>
        <p:spPr>
          <a:xfrm>
            <a:off x="9626600" y="4388485"/>
            <a:ext cx="303530" cy="4978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23"/>
          <p:cNvSpPr/>
          <p:nvPr>
            <p:custDataLst>
              <p:tags r:id="rId10"/>
            </p:custDataLst>
          </p:nvPr>
        </p:nvSpPr>
        <p:spPr>
          <a:xfrm>
            <a:off x="6851015" y="1310640"/>
            <a:ext cx="4909185" cy="107632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376092"/>
            </a:solidFill>
          </a:ln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网上报告厅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登录方式：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PC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端：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通过图书馆首：页资源查找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—&gt;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多媒体资源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—&gt;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点击网上报告厅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600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微信公众号：热海大图书馆公众号</a:t>
            </a:r>
            <a:r>
              <a:rPr lang="en-US" altLang="zh-CN" sz="1600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进入电子资源</a:t>
            </a:r>
            <a:endParaRPr lang="zh-CN" altLang="en-US" sz="16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892290" y="2665095"/>
            <a:ext cx="481901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400" b="1" dirty="0">
                <a:solidFill>
                  <a:schemeClr val="accent3">
                    <a:lumMod val="50000"/>
                  </a:scheme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拥有视频报告3万余集、累计时长90万分钟以上。报告演讲人涵盖国内外知名专家学者，诺奖获得者、两院院士、大学教授、政府领导、专业研究人员、各行业精英5000余名。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+mn-ea"/>
            </a:endParaRPr>
          </a:p>
        </p:txBody>
      </p:sp>
      <p:sp>
        <p:nvSpPr>
          <p:cNvPr id="3" name="流程图: 过程 36"/>
          <p:cNvSpPr/>
          <p:nvPr>
            <p:custDataLst>
              <p:tags r:id="rId11"/>
            </p:custDataLst>
          </p:nvPr>
        </p:nvSpPr>
        <p:spPr>
          <a:xfrm>
            <a:off x="3609340" y="4376420"/>
            <a:ext cx="1076325" cy="284480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流程图: 过程 36"/>
          <p:cNvSpPr/>
          <p:nvPr>
            <p:custDataLst>
              <p:tags r:id="rId12"/>
            </p:custDataLst>
          </p:nvPr>
        </p:nvSpPr>
        <p:spPr>
          <a:xfrm>
            <a:off x="547370" y="5851525"/>
            <a:ext cx="1076325" cy="284480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流程图: 过程 36"/>
          <p:cNvSpPr/>
          <p:nvPr>
            <p:custDataLst>
              <p:tags r:id="rId13"/>
            </p:custDataLst>
          </p:nvPr>
        </p:nvSpPr>
        <p:spPr>
          <a:xfrm>
            <a:off x="4420235" y="3659505"/>
            <a:ext cx="967740" cy="284480"/>
          </a:xfrm>
          <a:prstGeom prst="flowChartProcess">
            <a:avLst/>
          </a:prstGeom>
          <a:solidFill>
            <a:schemeClr val="accent1">
              <a:alpha val="0"/>
            </a:schemeClr>
          </a:solidFill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4"/>
    </p:custDataLst>
  </p:cSld>
  <p:clrMapOvr>
    <a:masterClrMapping/>
  </p:clrMapOvr>
  <p:transition spd="slow" advTm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47" name="矩形 13"/>
          <p:cNvSpPr/>
          <p:nvPr/>
        </p:nvSpPr>
        <p:spPr bwMode="auto">
          <a:xfrm>
            <a:off x="5640070" y="372110"/>
            <a:ext cx="6373495" cy="4603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4.6</a:t>
            </a:r>
            <a:r>
              <a:rPr lang="zh-CN" altLang="en-US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、电子资源自助设备</a:t>
            </a:r>
            <a:r>
              <a:rPr lang="zh-CN" altLang="en-US" sz="1800" kern="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（位于一楼服务大厅）</a:t>
            </a:r>
            <a:endParaRPr lang="zh-CN" altLang="en-US" sz="1800" kern="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2097268" name="Picture 1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839585" y="2385695"/>
            <a:ext cx="3789045" cy="415353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grpSp>
        <p:nvGrpSpPr>
          <p:cNvPr id="422" name="组合 87"/>
          <p:cNvGrpSpPr/>
          <p:nvPr/>
        </p:nvGrpSpPr>
        <p:grpSpPr>
          <a:xfrm>
            <a:off x="335864" y="207640"/>
            <a:ext cx="11424766" cy="1055850"/>
            <a:chOff x="251898" y="155730"/>
            <a:chExt cx="8568574" cy="791887"/>
          </a:xfrm>
        </p:grpSpPr>
        <p:cxnSp>
          <p:nvCxnSpPr>
            <p:cNvPr id="3145788" name="直接连接符 14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9752" name="矩形 15"/>
            <p:cNvSpPr/>
            <p:nvPr/>
          </p:nvSpPr>
          <p:spPr>
            <a:xfrm>
              <a:off x="1331640" y="255120"/>
              <a:ext cx="1956304" cy="6924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电子资源的使用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defTabSz="1218565"/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423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9753" name="圆角矩形 18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754" name="圆角矩形 19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755" name="圆角矩形 20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756" name="圆角矩形 21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757" name="圆角矩形 22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758" name="文本框 4"/>
              <p:cNvSpPr txBox="1"/>
              <p:nvPr/>
            </p:nvSpPr>
            <p:spPr>
              <a:xfrm>
                <a:off x="1159512" y="680648"/>
                <a:ext cx="807143" cy="7224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四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759" name="矩形 17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721" name="矩形 23"/>
          <p:cNvSpPr/>
          <p:nvPr>
            <p:custDataLst>
              <p:tags r:id="rId2"/>
            </p:custDataLst>
          </p:nvPr>
        </p:nvSpPr>
        <p:spPr>
          <a:xfrm>
            <a:off x="1099185" y="1176020"/>
            <a:ext cx="4119245" cy="110680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zh-CN" sz="1600" b="1" dirty="0">
                <a:solidFill>
                  <a:srgbClr val="FFC000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博看网：</a:t>
            </a:r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可阅读电子杂志</a:t>
            </a:r>
            <a:endParaRPr lang="zh-CN" altLang="en-US" sz="1600" dirty="0">
              <a:solidFill>
                <a:schemeClr val="bg1">
                  <a:lumMod val="8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矩形 23"/>
          <p:cNvSpPr/>
          <p:nvPr>
            <p:custDataLst>
              <p:tags r:id="rId3"/>
            </p:custDataLst>
          </p:nvPr>
        </p:nvSpPr>
        <p:spPr>
          <a:xfrm>
            <a:off x="6840220" y="1193165"/>
            <a:ext cx="3787140" cy="10795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zh-CN" altLang="en-US" sz="1600" b="1" dirty="0">
                <a:solidFill>
                  <a:srgbClr val="FFC000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书舒</a:t>
            </a:r>
            <a:r>
              <a:rPr lang="en-US" altLang="zh-CN" sz="1600" b="1" dirty="0">
                <a:solidFill>
                  <a:srgbClr val="FFC000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·</a:t>
            </a:r>
            <a:r>
              <a:rPr lang="zh-CN" altLang="en-US" sz="1600" b="1" dirty="0">
                <a:solidFill>
                  <a:srgbClr val="FFC000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朗读亭</a:t>
            </a:r>
            <a:r>
              <a:rPr lang="en-US" altLang="zh-CN" sz="1600" b="1" dirty="0">
                <a:solidFill>
                  <a:schemeClr val="bg1">
                    <a:lumMod val="8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:</a:t>
            </a:r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以朗读体验方式为主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,</a:t>
            </a:r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具有专业的录音棚设备，头戴式耳机和专业麦克风。每人限使用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30</a:t>
            </a:r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分钟。</a:t>
            </a:r>
            <a:endParaRPr lang="en-US" altLang="zh-CN" sz="1600" dirty="0" err="1">
              <a:solidFill>
                <a:srgbClr val="FFC000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4" name="图片 3" descr="11"/>
          <p:cNvPicPr>
            <a:picLocks noChangeAspect="1"/>
          </p:cNvPicPr>
          <p:nvPr/>
        </p:nvPicPr>
        <p:blipFill>
          <a:blip r:embed="rId4"/>
          <a:srcRect l="-310" t="5701" r="310" b="18321"/>
          <a:stretch>
            <a:fillRect/>
          </a:stretch>
        </p:blipFill>
        <p:spPr>
          <a:xfrm>
            <a:off x="1099185" y="2385695"/>
            <a:ext cx="4100830" cy="415544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9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9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74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24" name="矩形 1"/>
          <p:cNvSpPr/>
          <p:nvPr>
            <p:custDataLst>
              <p:tags r:id="rId1"/>
            </p:custDataLst>
          </p:nvPr>
        </p:nvSpPr>
        <p:spPr>
          <a:xfrm>
            <a:off x="75565" y="3948430"/>
            <a:ext cx="12044680" cy="2447925"/>
          </a:xfrm>
          <a:prstGeom prst="rect">
            <a:avLst/>
          </a:prstGeom>
          <a:solidFill>
            <a:srgbClr val="3760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ts val="2800"/>
              </a:lnSpc>
              <a:buFont typeface="Wingdings" panose="05000000000000000000" pitchFamily="2" charset="2"/>
              <a:buNone/>
            </a:pPr>
            <a:endParaRPr lang="zh-CN" altLang="en-US" dirty="0"/>
          </a:p>
        </p:txBody>
      </p:sp>
      <p:sp>
        <p:nvSpPr>
          <p:cNvPr id="1049846" name="任意多边形 12"/>
          <p:cNvSpPr/>
          <p:nvPr/>
        </p:nvSpPr>
        <p:spPr>
          <a:xfrm>
            <a:off x="3487420" y="1242060"/>
            <a:ext cx="8633460" cy="2310130"/>
          </a:xfrm>
          <a:custGeom>
            <a:avLst/>
            <a:gdLst>
              <a:gd name="connsiteX0" fmla="*/ 2463210 w 7725314"/>
              <a:gd name="connsiteY0" fmla="*/ 0 h 2525643"/>
              <a:gd name="connsiteX1" fmla="*/ 7725314 w 7725314"/>
              <a:gd name="connsiteY1" fmla="*/ 0 h 2525643"/>
              <a:gd name="connsiteX2" fmla="*/ 7725314 w 7725314"/>
              <a:gd name="connsiteY2" fmla="*/ 2525643 h 2525643"/>
              <a:gd name="connsiteX3" fmla="*/ 0 w 7725314"/>
              <a:gd name="connsiteY3" fmla="*/ 2525643 h 2525643"/>
              <a:gd name="connsiteX4" fmla="*/ 2463210 w 7725314"/>
              <a:gd name="connsiteY4" fmla="*/ 0 h 2525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25314" h="2525643">
                <a:moveTo>
                  <a:pt x="2463210" y="0"/>
                </a:moveTo>
                <a:lnTo>
                  <a:pt x="7725314" y="0"/>
                </a:lnTo>
                <a:lnTo>
                  <a:pt x="7725314" y="2525643"/>
                </a:lnTo>
                <a:lnTo>
                  <a:pt x="0" y="2525643"/>
                </a:lnTo>
                <a:lnTo>
                  <a:pt x="2463210" y="0"/>
                </a:lnTo>
                <a:close/>
              </a:path>
            </a:pathLst>
          </a:custGeom>
          <a:solidFill>
            <a:srgbClr val="37609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en-US"/>
          </a:p>
        </p:txBody>
      </p:sp>
      <p:sp>
        <p:nvSpPr>
          <p:cNvPr id="1049847" name="任意多边形 13"/>
          <p:cNvSpPr/>
          <p:nvPr/>
        </p:nvSpPr>
        <p:spPr>
          <a:xfrm>
            <a:off x="75565" y="1240155"/>
            <a:ext cx="7544435" cy="2312035"/>
          </a:xfrm>
          <a:custGeom>
            <a:avLst/>
            <a:gdLst>
              <a:gd name="connsiteX0" fmla="*/ 0 w 6929896"/>
              <a:gd name="connsiteY0" fmla="*/ 0 h 2525643"/>
              <a:gd name="connsiteX1" fmla="*/ 6929896 w 6929896"/>
              <a:gd name="connsiteY1" fmla="*/ 0 h 2525643"/>
              <a:gd name="connsiteX2" fmla="*/ 4466686 w 6929896"/>
              <a:gd name="connsiteY2" fmla="*/ 2525643 h 2525643"/>
              <a:gd name="connsiteX3" fmla="*/ 0 w 6929896"/>
              <a:gd name="connsiteY3" fmla="*/ 2525643 h 2525643"/>
              <a:gd name="connsiteX4" fmla="*/ 0 w 6929896"/>
              <a:gd name="connsiteY4" fmla="*/ 0 h 2525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9896" h="2525643">
                <a:moveTo>
                  <a:pt x="0" y="0"/>
                </a:moveTo>
                <a:lnTo>
                  <a:pt x="6929896" y="0"/>
                </a:lnTo>
                <a:lnTo>
                  <a:pt x="4466686" y="2525643"/>
                </a:lnTo>
                <a:lnTo>
                  <a:pt x="0" y="252564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C000"/>
                </a:solidFill>
                <a:latin typeface="微软雅黑" panose="020B0503020204020204" charset="-122"/>
                <a:sym typeface="+mn-ea"/>
              </a:rPr>
              <a:t>     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线下咨询：图书馆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8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楼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802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、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803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、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805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办公室</a:t>
            </a:r>
            <a:endParaRPr lang="en-US" altLang="zh-CN" b="1" dirty="0">
              <a:solidFill>
                <a:srgbClr val="FFC000"/>
              </a:solidFill>
              <a:latin typeface="微软雅黑" panose="020B0503020204020204" charset="-122"/>
              <a:sym typeface="+mn-ea"/>
            </a:endParaRPr>
          </a:p>
          <a:p>
            <a:pPr eaLnBrk="1" fontAlgn="auto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C000"/>
                </a:solidFill>
                <a:latin typeface="微软雅黑" panose="020B0503020204020204" charset="-122"/>
                <a:sym typeface="+mn-ea"/>
              </a:rPr>
              <a:t>     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QQ 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咨询：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1571682460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；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1139579756</a:t>
            </a:r>
            <a:endParaRPr lang="en-US" altLang="zh-CN" sz="1600" b="1" dirty="0">
              <a:solidFill>
                <a:srgbClr val="FFC000"/>
              </a:solidFill>
              <a:latin typeface="微软雅黑" panose="020B0503020204020204" charset="-122"/>
            </a:endParaRPr>
          </a:p>
          <a:p>
            <a:pPr algn="l" eaLnBrk="1" fontAlgn="auto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charset="-122"/>
                <a:sym typeface="+mn-ea"/>
              </a:rPr>
              <a:t>     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咨询电话：（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0898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88651679</a:t>
            </a:r>
            <a:endParaRPr lang="en-US" altLang="zh-CN" sz="1600" b="1" dirty="0">
              <a:solidFill>
                <a:schemeClr val="tx1"/>
              </a:solidFill>
              <a:latin typeface="微软雅黑" panose="020B0503020204020204" charset="-122"/>
            </a:endParaRPr>
          </a:p>
          <a:p>
            <a:pPr eaLnBrk="1" fontAlgn="auto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charset="-122"/>
                <a:sym typeface="+mn-ea"/>
              </a:rPr>
              <a:t>     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本馆网址</a:t>
            </a:r>
            <a:r>
              <a:rPr lang="zh-CN" altLang="en-US" sz="1600" b="1">
                <a:solidFill>
                  <a:schemeClr val="tx1"/>
                </a:solidFill>
                <a:latin typeface="微软雅黑" panose="020B0503020204020204" charset="-122"/>
                <a:sym typeface="+mn-ea"/>
              </a:rPr>
              <a:t>：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charset="-122"/>
                <a:sym typeface="+mn-ea"/>
                <a:hlinkClick r:id="rId2"/>
              </a:rPr>
              <a:t>http://lib.hntou.edu.cn</a:t>
            </a:r>
            <a:endParaRPr lang="en-US" altLang="zh-CN" sz="1600" b="1" dirty="0">
              <a:solidFill>
                <a:schemeClr val="tx1"/>
              </a:solidFill>
              <a:latin typeface="微软雅黑" panose="020B0503020204020204" charset="-122"/>
              <a:sym typeface="+mn-ea"/>
              <a:hlinkClick r:id="rId2"/>
            </a:endParaRPr>
          </a:p>
        </p:txBody>
      </p:sp>
      <p:pic>
        <p:nvPicPr>
          <p:cNvPr id="2097276" name="Picture 4" descr="C:\Documents and Settings\Administrator\Application Data\Tencent\Users\2773227131\QQ\WinTemp\RichOle\QVJWTNSRFT1Z44G35KW30F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13925" y="1387475"/>
            <a:ext cx="1805940" cy="179260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1049848" name="右箭头 18"/>
          <p:cNvSpPr/>
          <p:nvPr/>
        </p:nvSpPr>
        <p:spPr bwMode="auto">
          <a:xfrm rot="5400000">
            <a:off x="10704830" y="3595370"/>
            <a:ext cx="285750" cy="358140"/>
          </a:xfrm>
          <a:prstGeom prst="rightArrow">
            <a:avLst>
              <a:gd name="adj1" fmla="val 50000"/>
              <a:gd name="adj2" fmla="val 50181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wrap="none" anchor="ctr"/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>
              <a:solidFill>
                <a:schemeClr val="bg1"/>
              </a:solidFill>
              <a:latin typeface="楷体_GB2312" panose="02010609030101010101" pitchFamily="49" charset="-122"/>
              <a:ea typeface="微软雅黑" panose="020B0503020204020204" charset="-122"/>
            </a:endParaRPr>
          </a:p>
        </p:txBody>
      </p:sp>
      <p:sp>
        <p:nvSpPr>
          <p:cNvPr id="1049849" name="矩形 20"/>
          <p:cNvSpPr/>
          <p:nvPr/>
        </p:nvSpPr>
        <p:spPr bwMode="auto">
          <a:xfrm>
            <a:off x="7046595" y="1894205"/>
            <a:ext cx="2668270" cy="5835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FFC000"/>
                </a:solidFill>
                <a:latin typeface="楷体_GB2312" panose="02010609030101010101" pitchFamily="49" charset="-122"/>
                <a:ea typeface="微软雅黑" panose="020B0503020204020204" charset="-122"/>
              </a:rPr>
              <a:t>关注我们！你的大学旅程将变得更加</a:t>
            </a:r>
            <a:endParaRPr lang="zh-CN" altLang="en-US" sz="1600" dirty="0">
              <a:solidFill>
                <a:srgbClr val="FFC000"/>
              </a:solidFill>
              <a:latin typeface="楷体_GB2312" panose="02010609030101010101" pitchFamily="49" charset="-122"/>
              <a:ea typeface="微软雅黑" panose="020B0503020204020204" charset="-122"/>
            </a:endParaRPr>
          </a:p>
        </p:txBody>
      </p:sp>
      <p:sp>
        <p:nvSpPr>
          <p:cNvPr id="1049850" name="矩形 23"/>
          <p:cNvSpPr/>
          <p:nvPr/>
        </p:nvSpPr>
        <p:spPr bwMode="auto">
          <a:xfrm>
            <a:off x="7091045" y="2477770"/>
            <a:ext cx="2623185" cy="5835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3200" dirty="0">
                <a:solidFill>
                  <a:srgbClr val="002060"/>
                </a:solidFill>
                <a:latin typeface="楷体_GB2312" panose="02010609030101010101" pitchFamily="49" charset="-122"/>
                <a:ea typeface="微软雅黑" panose="020B0503020204020204" charset="-122"/>
              </a:rPr>
              <a:t>丰</a:t>
            </a:r>
            <a:r>
              <a:rPr lang="zh-CN" altLang="en-US" sz="3200" dirty="0">
                <a:solidFill>
                  <a:srgbClr val="00B050"/>
                </a:solidFill>
                <a:latin typeface="楷体_GB2312" panose="02010609030101010101" pitchFamily="49" charset="-122"/>
                <a:ea typeface="微软雅黑" panose="020B0503020204020204" charset="-122"/>
              </a:rPr>
              <a:t>富</a:t>
            </a:r>
            <a:r>
              <a:rPr lang="zh-CN" altLang="en-US" sz="3200" dirty="0">
                <a:solidFill>
                  <a:schemeClr val="bg1"/>
                </a:solidFill>
                <a:latin typeface="楷体_GB2312" panose="02010609030101010101" pitchFamily="49" charset="-122"/>
                <a:ea typeface="微软雅黑" panose="020B0503020204020204" charset="-122"/>
              </a:rPr>
              <a:t>！</a:t>
            </a:r>
            <a:r>
              <a:rPr lang="zh-CN" altLang="en-US" sz="3200" dirty="0">
                <a:solidFill>
                  <a:srgbClr val="92D050"/>
                </a:solidFill>
                <a:latin typeface="楷体_GB2312" panose="02010609030101010101" pitchFamily="49" charset="-122"/>
                <a:ea typeface="微软雅黑" panose="020B0503020204020204" charset="-122"/>
              </a:rPr>
              <a:t>多</a:t>
            </a:r>
            <a:r>
              <a:rPr lang="zh-CN" altLang="en-US" sz="3200" dirty="0">
                <a:solidFill>
                  <a:srgbClr val="FF3399"/>
                </a:solidFill>
                <a:latin typeface="楷体_GB2312" panose="02010609030101010101" pitchFamily="49" charset="-122"/>
                <a:ea typeface="微软雅黑" panose="020B0503020204020204" charset="-122"/>
              </a:rPr>
              <a:t>彩！</a:t>
            </a:r>
            <a:endParaRPr lang="zh-CN" altLang="en-US" sz="3200" dirty="0">
              <a:solidFill>
                <a:srgbClr val="FF3399"/>
              </a:solidFill>
              <a:latin typeface="楷体_GB2312" panose="02010609030101010101" pitchFamily="49" charset="-122"/>
              <a:ea typeface="微软雅黑" panose="020B0503020204020204" charset="-122"/>
            </a:endParaRPr>
          </a:p>
        </p:txBody>
      </p:sp>
      <p:sp>
        <p:nvSpPr>
          <p:cNvPr id="1049853" name="矩形 2"/>
          <p:cNvSpPr/>
          <p:nvPr/>
        </p:nvSpPr>
        <p:spPr>
          <a:xfrm>
            <a:off x="9739630" y="3154045"/>
            <a:ext cx="1988185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热海大公众号：</a:t>
            </a:r>
            <a:r>
              <a:rPr lang="en-US" altLang="zh-CN" sz="1400" b="1" dirty="0" err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rhdlib</a:t>
            </a:r>
            <a:endParaRPr lang="en-US" altLang="zh-CN" sz="1400" b="1" dirty="0" err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51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95" name="直接连接符 17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2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9854" name="圆角矩形 24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855" name="圆角矩形 25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856" name="圆角矩形 26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857" name="圆角矩形 27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858" name="圆角矩形 28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9859" name="文本框 4"/>
              <p:cNvSpPr txBox="1"/>
              <p:nvPr/>
            </p:nvSpPr>
            <p:spPr>
              <a:xfrm>
                <a:off x="1381901" y="680648"/>
                <a:ext cx="362359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9860" name="矩形 22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9862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424680" y="6456045"/>
            <a:ext cx="4114800" cy="365125"/>
          </a:xfrm>
        </p:spPr>
        <p:txBody>
          <a:bodyPr/>
          <a:lstStyle/>
          <a:p>
            <a:r>
              <a:rPr lang="en-US" altLang="zh-CN" dirty="0"/>
              <a:t>——</a:t>
            </a:r>
            <a:r>
              <a:rPr lang="zh-CN" altLang="en-US" dirty="0"/>
              <a:t>海南热带海洋学院图书馆</a:t>
            </a:r>
            <a:r>
              <a:rPr lang="en-US" altLang="zh-CN" dirty="0"/>
              <a:t>——</a:t>
            </a:r>
            <a:endParaRPr lang="zh-CN" altLang="en-US" dirty="0"/>
          </a:p>
        </p:txBody>
      </p:sp>
      <p:grpSp>
        <p:nvGrpSpPr>
          <p:cNvPr id="153" name="组合 59"/>
          <p:cNvGrpSpPr/>
          <p:nvPr/>
        </p:nvGrpSpPr>
        <p:grpSpPr bwMode="auto">
          <a:xfrm>
            <a:off x="168914" y="4300634"/>
            <a:ext cx="3107046" cy="1758948"/>
            <a:chOff x="7460430" y="3865582"/>
            <a:chExt cx="3388945" cy="2036302"/>
          </a:xfrm>
        </p:grpSpPr>
        <p:pic>
          <p:nvPicPr>
            <p:cNvPr id="2097183" name="Picture 15" descr="F:\图书馆活动与项目\2016\20160530感谢有你\照片\俄语系照片\IMG_6674.JPG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928980" y="3869659"/>
              <a:ext cx="2920395" cy="2032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8793" name="TextBox 44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7460430" y="3865582"/>
              <a:ext cx="469981" cy="200742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eaVert" wrap="square">
              <a:spAutoFit/>
            </a:bodyPr>
            <a:lstStyle>
              <a:lvl1pPr algn="just" eaLnBrk="0" hangingPunct="0">
                <a:lnSpc>
                  <a:spcPct val="110000"/>
                </a:lnSpc>
                <a:spcBef>
                  <a:spcPts val="1200"/>
                </a:spcBef>
                <a:buClr>
                  <a:schemeClr val="accent1"/>
                </a:buClr>
                <a:buSzPct val="50000"/>
                <a:buFont typeface="Wingdings 3" panose="05040102010807070707" pitchFamily="18" charset="2"/>
                <a:buChar char="p"/>
                <a:defRPr sz="2400" b="1">
                  <a:solidFill>
                    <a:srgbClr val="4480D0"/>
                  </a:solidFill>
                  <a:latin typeface="幼圆" panose="02010509060101010101" pitchFamily="49" charset="-122"/>
                  <a:ea typeface="幼圆" panose="02010509060101010101" pitchFamily="49" charset="-122"/>
                </a:defRPr>
              </a:lvl1pPr>
              <a:lvl2pPr marL="742950" indent="-285750" eaLnBrk="0" hangingPunct="0">
                <a:lnSpc>
                  <a:spcPct val="120000"/>
                </a:lnSpc>
                <a:spcAft>
                  <a:spcPts val="1200"/>
                </a:spcAft>
                <a:buClr>
                  <a:srgbClr val="70D4D7"/>
                </a:buClr>
                <a:buFont typeface="幼圆" panose="02010509060101010101" pitchFamily="49" charset="-122"/>
                <a:buChar char=" "/>
                <a:defRPr sz="1600">
                  <a:solidFill>
                    <a:schemeClr val="tx1"/>
                  </a:solidFill>
                  <a:latin typeface="幼圆" panose="02010509060101010101" pitchFamily="49" charset="-122"/>
                  <a:ea typeface="幼圆" panose="02010509060101010101" pitchFamily="49" charset="-122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1600" dirty="0">
                  <a:solidFill>
                    <a:schemeClr val="accent6">
                      <a:lumMod val="50000"/>
                    </a:schemeClr>
                  </a:solidFill>
                  <a:latin typeface="楷体_GB2312" panose="02010609030101010101" pitchFamily="49" charset="-122"/>
                  <a:ea typeface="微软雅黑" panose="020B0503020204020204" charset="-122"/>
                </a:rPr>
                <a:t>感谢有你图书捐赠</a:t>
              </a:r>
              <a:endParaRPr lang="zh-CN" altLang="en-US" sz="1600" dirty="0">
                <a:solidFill>
                  <a:schemeClr val="accent6">
                    <a:lumMod val="50000"/>
                  </a:schemeClr>
                </a:solidFill>
                <a:latin typeface="楷体_GB2312" panose="02010609030101010101" pitchFamily="49" charset="-122"/>
                <a:ea typeface="微软雅黑" panose="020B0503020204020204" charset="-122"/>
              </a:endParaRPr>
            </a:p>
          </p:txBody>
        </p:sp>
      </p:grpSp>
      <p:sp>
        <p:nvSpPr>
          <p:cNvPr id="1048794" name="TextBox 72"/>
          <p:cNvSpPr txBox="1"/>
          <p:nvPr>
            <p:custDataLst>
              <p:tags r:id="rId7"/>
            </p:custDataLst>
          </p:nvPr>
        </p:nvSpPr>
        <p:spPr bwMode="auto">
          <a:xfrm>
            <a:off x="6385560" y="4291965"/>
            <a:ext cx="467995" cy="17868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eaVert" wrap="square">
            <a:no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600" dirty="0">
                <a:solidFill>
                  <a:schemeClr val="accent6">
                    <a:lumMod val="50000"/>
                  </a:schemeClr>
                </a:solidFill>
                <a:latin typeface="楷体_GB2312" panose="02010609030101010101" pitchFamily="49" charset="-122"/>
                <a:ea typeface="微软雅黑" panose="020B0503020204020204" charset="-122"/>
              </a:rPr>
              <a:t>悦读</a:t>
            </a:r>
            <a:r>
              <a:rPr lang="en-US" altLang="zh-CN" sz="1600" dirty="0">
                <a:solidFill>
                  <a:schemeClr val="accent6">
                    <a:lumMod val="50000"/>
                  </a:schemeClr>
                </a:solidFill>
                <a:latin typeface="楷体_GB2312" panose="02010609030101010101" pitchFamily="49" charset="-122"/>
                <a:ea typeface="微软雅黑" panose="020B0503020204020204" charset="-122"/>
              </a:rPr>
              <a:t>•</a:t>
            </a:r>
            <a:r>
              <a:rPr lang="zh-CN" altLang="en-US" sz="1600" dirty="0">
                <a:solidFill>
                  <a:schemeClr val="accent6">
                    <a:lumMod val="50000"/>
                  </a:schemeClr>
                </a:solidFill>
                <a:latin typeface="楷体_GB2312" panose="02010609030101010101" pitchFamily="49" charset="-122"/>
                <a:ea typeface="微软雅黑" panose="020B0503020204020204" charset="-122"/>
              </a:rPr>
              <a:t>书香嘉年华</a:t>
            </a:r>
            <a:endParaRPr lang="zh-CN" altLang="en-US" sz="1600" dirty="0">
              <a:solidFill>
                <a:schemeClr val="accent6">
                  <a:lumMod val="50000"/>
                </a:schemeClr>
              </a:solidFill>
              <a:latin typeface="楷体_GB2312" panose="02010609030101010101" pitchFamily="49" charset="-122"/>
              <a:ea typeface="微软雅黑" panose="020B0503020204020204" charset="-122"/>
            </a:endParaRPr>
          </a:p>
        </p:txBody>
      </p:sp>
      <p:sp>
        <p:nvSpPr>
          <p:cNvPr id="1048815" name="Rectangle 7"/>
          <p:cNvSpPr/>
          <p:nvPr>
            <p:custDataLst>
              <p:tags r:id="rId8"/>
            </p:custDataLst>
          </p:nvPr>
        </p:nvSpPr>
        <p:spPr bwMode="auto">
          <a:xfrm>
            <a:off x="24130" y="3600450"/>
            <a:ext cx="2353310" cy="314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defTabSz="1218565"/>
            <a:r>
              <a:rPr lang="zh-CN" altLang="en-US" sz="1600" b="1" kern="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图书馆活动展示：</a:t>
            </a:r>
            <a:endParaRPr lang="zh-CN" altLang="en-US" sz="1600" b="1" kern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56" name="组合 2"/>
          <p:cNvGrpSpPr/>
          <p:nvPr/>
        </p:nvGrpSpPr>
        <p:grpSpPr>
          <a:xfrm>
            <a:off x="9520249" y="4287117"/>
            <a:ext cx="2503170" cy="1791970"/>
            <a:chOff x="9351339" y="4443962"/>
            <a:chExt cx="2503170" cy="1791970"/>
          </a:xfrm>
        </p:grpSpPr>
        <p:sp>
          <p:nvSpPr>
            <p:cNvPr id="1048817" name="TextBox 43"/>
            <p:cNvSpPr txBox="1"/>
            <p:nvPr>
              <p:custDataLst>
                <p:tags r:id="rId9"/>
              </p:custDataLst>
            </p:nvPr>
          </p:nvSpPr>
          <p:spPr bwMode="auto">
            <a:xfrm>
              <a:off x="9351339" y="4443962"/>
              <a:ext cx="413385" cy="179197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eaVert" wrap="square">
              <a:spAutoFit/>
            </a:bodyPr>
            <a:lstStyle>
              <a:lvl1pPr algn="just" eaLnBrk="0" hangingPunct="0">
                <a:lnSpc>
                  <a:spcPct val="110000"/>
                </a:lnSpc>
                <a:spcBef>
                  <a:spcPts val="1200"/>
                </a:spcBef>
                <a:buClr>
                  <a:schemeClr val="accent1"/>
                </a:buClr>
                <a:buSzPct val="50000"/>
                <a:buFont typeface="Wingdings 3" panose="05040102010807070707" pitchFamily="18" charset="2"/>
                <a:buChar char="p"/>
                <a:defRPr sz="2400" b="1">
                  <a:solidFill>
                    <a:srgbClr val="4480D0"/>
                  </a:solidFill>
                  <a:latin typeface="幼圆" panose="02010509060101010101" pitchFamily="49" charset="-122"/>
                  <a:ea typeface="幼圆" panose="02010509060101010101" pitchFamily="49" charset="-122"/>
                </a:defRPr>
              </a:lvl1pPr>
              <a:lvl2pPr marL="742950" indent="-285750" eaLnBrk="0" hangingPunct="0">
                <a:lnSpc>
                  <a:spcPct val="120000"/>
                </a:lnSpc>
                <a:spcAft>
                  <a:spcPts val="1200"/>
                </a:spcAft>
                <a:buClr>
                  <a:srgbClr val="70D4D7"/>
                </a:buClr>
                <a:buFont typeface="幼圆" panose="02010509060101010101" pitchFamily="49" charset="-122"/>
                <a:buChar char=" "/>
                <a:defRPr sz="1600">
                  <a:solidFill>
                    <a:schemeClr val="tx1"/>
                  </a:solidFill>
                  <a:latin typeface="幼圆" panose="02010509060101010101" pitchFamily="49" charset="-122"/>
                  <a:ea typeface="幼圆" panose="02010509060101010101" pitchFamily="49" charset="-122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幼圆" panose="02010509060101010101" pitchFamily="49" charset="-122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1500" dirty="0">
                  <a:solidFill>
                    <a:schemeClr val="accent6">
                      <a:lumMod val="50000"/>
                    </a:schemeClr>
                  </a:solidFill>
                  <a:latin typeface="楷体_GB2312" panose="02010609030101010101" pitchFamily="49" charset="-122"/>
                  <a:ea typeface="微软雅黑" panose="020B0503020204020204" charset="-122"/>
                </a:rPr>
                <a:t>海息素养大赛培训</a:t>
              </a:r>
              <a:endParaRPr lang="zh-CN" altLang="en-US" sz="1500" dirty="0">
                <a:solidFill>
                  <a:schemeClr val="accent6">
                    <a:lumMod val="50000"/>
                  </a:schemeClr>
                </a:solidFill>
                <a:latin typeface="楷体_GB2312" panose="02010609030101010101" pitchFamily="49" charset="-122"/>
                <a:ea typeface="微软雅黑" panose="020B0503020204020204" charset="-122"/>
              </a:endParaRPr>
            </a:p>
          </p:txBody>
        </p:sp>
        <p:pic>
          <p:nvPicPr>
            <p:cNvPr id="2097185" name="Picture 2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9741864" y="4445232"/>
              <a:ext cx="2112645" cy="17818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48818" name="TextBox 64"/>
          <p:cNvSpPr txBox="1"/>
          <p:nvPr>
            <p:custDataLst>
              <p:tags r:id="rId12"/>
            </p:custDataLst>
          </p:nvPr>
        </p:nvSpPr>
        <p:spPr bwMode="auto">
          <a:xfrm>
            <a:off x="3270250" y="4304030"/>
            <a:ext cx="428625" cy="17564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eaVert" wrap="square">
            <a:spAutoFit/>
          </a:bodyPr>
          <a:lstStyle>
            <a:lvl1pPr algn="just" eaLnBrk="0" hangingPunct="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50000"/>
              <a:buFont typeface="Wingdings 3" panose="05040102010807070707" pitchFamily="18" charset="2"/>
              <a:buChar char="p"/>
              <a:defRPr sz="2400" b="1">
                <a:solidFill>
                  <a:srgbClr val="4480D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742950" indent="-285750" eaLnBrk="0" hangingPunct="0">
              <a:lnSpc>
                <a:spcPct val="120000"/>
              </a:lnSpc>
              <a:spcAft>
                <a:spcPts val="1200"/>
              </a:spcAft>
              <a:buClr>
                <a:srgbClr val="70D4D7"/>
              </a:buClr>
              <a:buFont typeface="幼圆" panose="02010509060101010101" pitchFamily="49" charset="-122"/>
              <a:buChar char=" "/>
              <a:defRPr sz="160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幼圆" panose="02010509060101010101" pitchFamily="49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accent6">
                    <a:lumMod val="50000"/>
                  </a:schemeClr>
                </a:solidFill>
                <a:latin typeface="楷体_GB2312" panose="02010609030101010101" pitchFamily="49" charset="-122"/>
                <a:ea typeface="微软雅黑" panose="020B0503020204020204" charset="-122"/>
              </a:rPr>
              <a:t>阅读分享会</a:t>
            </a:r>
            <a:endParaRPr lang="zh-CN" altLang="en-US" sz="1600" dirty="0">
              <a:solidFill>
                <a:schemeClr val="accent6">
                  <a:lumMod val="50000"/>
                </a:schemeClr>
              </a:solidFill>
              <a:latin typeface="楷体_GB2312" panose="02010609030101010101" pitchFamily="49" charset="-122"/>
              <a:ea typeface="微软雅黑" panose="020B0503020204020204" charset="-122"/>
            </a:endParaRPr>
          </a:p>
        </p:txBody>
      </p:sp>
      <p:pic>
        <p:nvPicPr>
          <p:cNvPr id="2" name="图片 0" descr="197b7990892d5ef89c31317000718f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98875" y="4304030"/>
            <a:ext cx="2712720" cy="1763395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2920" y="4300220"/>
            <a:ext cx="2658110" cy="1778635"/>
          </a:xfrm>
          <a:prstGeom prst="rect">
            <a:avLst/>
          </a:prstGeom>
        </p:spPr>
      </p:pic>
    </p:spTree>
    <p:custDataLst>
      <p:tags r:id="rId15"/>
    </p:custDataLst>
  </p:cSld>
  <p:clrMapOvr>
    <a:masterClrMapping/>
  </p:clrMapOvr>
  <p:transition spd="slow" advTm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24" name="矩形 1"/>
          <p:cNvSpPr/>
          <p:nvPr>
            <p:custDataLst>
              <p:tags r:id="rId1"/>
            </p:custDataLst>
          </p:nvPr>
        </p:nvSpPr>
        <p:spPr>
          <a:xfrm>
            <a:off x="75565" y="1327785"/>
            <a:ext cx="12044680" cy="4819015"/>
          </a:xfrm>
          <a:prstGeom prst="rect">
            <a:avLst/>
          </a:prstGeom>
          <a:solidFill>
            <a:srgbClr val="3760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ts val="2800"/>
              </a:lnSpc>
              <a:buFont typeface="Wingdings" panose="05000000000000000000" pitchFamily="2" charset="2"/>
              <a:buNone/>
            </a:pPr>
            <a:endParaRPr lang="zh-CN" altLang="en-US" dirty="0"/>
          </a:p>
        </p:txBody>
      </p:sp>
      <p:sp>
        <p:nvSpPr>
          <p:cNvPr id="1048600" name="矩形 1"/>
          <p:cNvSpPr/>
          <p:nvPr/>
        </p:nvSpPr>
        <p:spPr>
          <a:xfrm>
            <a:off x="317600" y="533144"/>
            <a:ext cx="5852795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200"/>
            <a:r>
              <a:rPr lang="zh-CN" altLang="en-US" sz="3000" b="1" dirty="0">
                <a:solidFill>
                  <a:srgbClr val="4A66A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字体管家嘉丽丽" charset="-122"/>
                <a:sym typeface="微软雅黑" panose="020B0503020204020204" charset="-122"/>
              </a:rPr>
              <a:t>新生入馆须知</a:t>
            </a:r>
            <a:r>
              <a:rPr lang="en-US" altLang="zh-CN" sz="3000" b="1" dirty="0">
                <a:solidFill>
                  <a:srgbClr val="4A66A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字体管家嘉丽丽" charset="-122"/>
                <a:sym typeface="微软雅黑" panose="020B0503020204020204" charset="-122"/>
              </a:rPr>
              <a:t>:  </a:t>
            </a:r>
            <a:r>
              <a:rPr lang="zh-CN" altLang="en-US" sz="3000" b="1" dirty="0">
                <a:solidFill>
                  <a:srgbClr val="4A66A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字体管家嘉丽丽" charset="-122"/>
                <a:sym typeface="微软雅黑" panose="020B0503020204020204" charset="-122"/>
              </a:rPr>
              <a:t>门禁系统和借阅证</a:t>
            </a:r>
            <a:endParaRPr lang="zh-CN" altLang="en-US" sz="3000" b="1" dirty="0">
              <a:solidFill>
                <a:srgbClr val="4A66A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字体管家嘉丽丽" charset="-122"/>
              <a:sym typeface="微软雅黑" panose="020B0503020204020204" charset="-122"/>
            </a:endParaRPr>
          </a:p>
        </p:txBody>
      </p:sp>
      <p:pic>
        <p:nvPicPr>
          <p:cNvPr id="209716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6710" y="6387925"/>
            <a:ext cx="4114800" cy="3651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矩形 12"/>
          <p:cNvSpPr/>
          <p:nvPr/>
        </p:nvSpPr>
        <p:spPr>
          <a:xfrm>
            <a:off x="387985" y="1608455"/>
            <a:ext cx="5782310" cy="423608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、门禁系统采用刷脸方式或刷电子借阅证两种方式入馆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endParaRPr lang="en-US" altLang="zh-CN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方法一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 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通过微信小程序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云天智慧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手动录入人脸信息；（如果注册不成功，可在上班时间到图书馆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楼技术部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401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室咨询或重新办理）。</a:t>
            </a:r>
            <a:r>
              <a:rPr sz="1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输入手机号码，默认密码：123456</a:t>
            </a:r>
            <a:endParaRPr sz="14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4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方法二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 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通过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热海大图书馆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公众号内的电子借阅证二维码扫码进入。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采用电子借阅证方式，必须是我馆读者系统录入的正式读者才可用。若电子借阅证使用有问题的可到图书馆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楼流通部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101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室咨询。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                     </a:t>
            </a:r>
            <a:endParaRPr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845" y="3429000"/>
            <a:ext cx="664845" cy="66929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093200" y="2907030"/>
            <a:ext cx="26765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）【学习通】客户端注册，获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取电子借阅证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8405" y="3429000"/>
            <a:ext cx="666000" cy="666000"/>
          </a:xfrm>
          <a:prstGeom prst="rect">
            <a:avLst/>
          </a:prstGeom>
        </p:spPr>
      </p:pic>
      <p:sp>
        <p:nvSpPr>
          <p:cNvPr id="8" name="矩形 12"/>
          <p:cNvSpPr/>
          <p:nvPr/>
        </p:nvSpPr>
        <p:spPr>
          <a:xfrm>
            <a:off x="6170295" y="1608455"/>
            <a:ext cx="5782310" cy="423608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借阅</a:t>
            </a:r>
            <a:r>
              <a:rPr 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证：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新生借阅</a:t>
            </a:r>
            <a:r>
              <a:rPr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证为</a:t>
            </a:r>
            <a:r>
              <a:rPr 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电子借阅证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en-US" altLang="zh-CN"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电子借阅证的获取：</a:t>
            </a:r>
            <a:endParaRPr lang="zh-CN" altLang="en-US"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（1）【学习通】客户端扫码下载    </a:t>
            </a:r>
            <a:endParaRPr lang="en-US" altLang="zh-CN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</a:t>
            </a:r>
            <a:r>
              <a:rPr 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参加新生入馆教育考试后，成绩合格者其电子借阅证自动开通</a:t>
            </a:r>
            <a:r>
              <a:rPr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14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ctr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                        </a:t>
            </a:r>
            <a:endParaRPr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4" name="图片 13"/>
          <p:cNvPicPr/>
          <p:nvPr/>
        </p:nvPicPr>
        <p:blipFill>
          <a:blip r:embed="rId5"/>
          <a:srcRect t="20559" b="19460"/>
          <a:stretch>
            <a:fillRect/>
          </a:stretch>
        </p:blipFill>
        <p:spPr>
          <a:xfrm>
            <a:off x="782320" y="3044825"/>
            <a:ext cx="2061210" cy="159512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6"/>
          <a:srcRect t="55964"/>
          <a:stretch>
            <a:fillRect/>
          </a:stretch>
        </p:blipFill>
        <p:spPr>
          <a:xfrm>
            <a:off x="3092450" y="3044825"/>
            <a:ext cx="2917190" cy="1595120"/>
          </a:xfrm>
          <a:prstGeom prst="rect">
            <a:avLst/>
          </a:prstGeom>
        </p:spPr>
      </p:pic>
    </p:spTree>
  </p:cSld>
  <p:clrMapOvr>
    <a:masterClrMapping/>
  </p:clrMapOvr>
  <p:transition spd="slow" advTm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24" name="矩形 1"/>
          <p:cNvSpPr/>
          <p:nvPr>
            <p:custDataLst>
              <p:tags r:id="rId1"/>
            </p:custDataLst>
          </p:nvPr>
        </p:nvSpPr>
        <p:spPr>
          <a:xfrm>
            <a:off x="75565" y="1327785"/>
            <a:ext cx="12044680" cy="4819015"/>
          </a:xfrm>
          <a:prstGeom prst="rect">
            <a:avLst/>
          </a:prstGeom>
          <a:solidFill>
            <a:srgbClr val="3760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ts val="2800"/>
              </a:lnSpc>
              <a:buFont typeface="Wingdings" panose="05000000000000000000" pitchFamily="2" charset="2"/>
              <a:buNone/>
            </a:pPr>
            <a:endParaRPr lang="zh-CN" altLang="en-US" dirty="0"/>
          </a:p>
        </p:txBody>
      </p:sp>
      <p:sp>
        <p:nvSpPr>
          <p:cNvPr id="1048600" name="矩形 1"/>
          <p:cNvSpPr/>
          <p:nvPr/>
        </p:nvSpPr>
        <p:spPr>
          <a:xfrm>
            <a:off x="447457" y="533144"/>
            <a:ext cx="323088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200"/>
            <a:r>
              <a:rPr lang="zh-CN" altLang="en-US" sz="3000" b="1" dirty="0">
                <a:solidFill>
                  <a:srgbClr val="4A66A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字体管家嘉丽丽" charset="-122"/>
                <a:sym typeface="微软雅黑" panose="020B0503020204020204" charset="-122"/>
              </a:rPr>
              <a:t>新生入馆教育测试</a:t>
            </a:r>
            <a:endParaRPr lang="zh-CN" altLang="en-US" sz="3000" b="1" dirty="0">
              <a:solidFill>
                <a:srgbClr val="4A66A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字体管家嘉丽丽" charset="-122"/>
              <a:sym typeface="微软雅黑" panose="020B0503020204020204" charset="-122"/>
            </a:endParaRPr>
          </a:p>
        </p:txBody>
      </p:sp>
      <p:pic>
        <p:nvPicPr>
          <p:cNvPr id="209716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6710" y="6387925"/>
            <a:ext cx="4114800" cy="3651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6" name="矩形 12"/>
          <p:cNvSpPr/>
          <p:nvPr/>
        </p:nvSpPr>
        <p:spPr>
          <a:xfrm>
            <a:off x="387985" y="1608455"/>
            <a:ext cx="5782310" cy="423608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考试方式一：电脑端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  <a:hlinkClick r:id="rId3" action="ppaction://hlinkfile"/>
              </a:rPr>
              <a:t>https://hd.yjsexam.com:6612/libraryGuide/guide/hnrdhyxy</a:t>
            </a:r>
            <a:r>
              <a:rPr 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知识闯关</a:t>
            </a:r>
            <a:r>
              <a:rPr 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</a:t>
            </a:r>
            <a:r>
              <a:rPr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账号：学号    密码：</a:t>
            </a:r>
            <a:r>
              <a:rPr 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</a:t>
            </a:r>
            <a:r>
              <a:rPr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ntou@学号</a:t>
            </a:r>
            <a:endParaRPr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7" name="矩形 12"/>
          <p:cNvSpPr/>
          <p:nvPr/>
        </p:nvSpPr>
        <p:spPr>
          <a:xfrm>
            <a:off x="6170295" y="1608455"/>
            <a:ext cx="5782310" cy="423608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、考试方式二：手机端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</a:t>
            </a:r>
            <a:endParaRPr lang="en-US" altLang="zh-CN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</a:t>
            </a:r>
            <a:endParaRPr sz="1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rcRect l="64171"/>
          <a:stretch>
            <a:fillRect/>
          </a:stretch>
        </p:blipFill>
        <p:spPr>
          <a:xfrm>
            <a:off x="447675" y="2884805"/>
            <a:ext cx="2547620" cy="28384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8800" y="2884805"/>
            <a:ext cx="2989580" cy="283845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9591040" y="1982470"/>
            <a:ext cx="95694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扫码测试</a:t>
            </a:r>
            <a:endParaRPr lang="zh-CN" altLang="en-US" sz="1200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3" name="图片 22" descr="6faab90613448105711c941e40751a0"/>
          <p:cNvPicPr>
            <a:picLocks noChangeAspect="1"/>
          </p:cNvPicPr>
          <p:nvPr/>
        </p:nvPicPr>
        <p:blipFill>
          <a:blip r:embed="rId6"/>
          <a:srcRect t="57509"/>
          <a:stretch>
            <a:fillRect/>
          </a:stretch>
        </p:blipFill>
        <p:spPr>
          <a:xfrm>
            <a:off x="6247130" y="3138170"/>
            <a:ext cx="2605405" cy="2585085"/>
          </a:xfrm>
          <a:prstGeom prst="rect">
            <a:avLst/>
          </a:prstGeom>
        </p:spPr>
      </p:pic>
      <p:pic>
        <p:nvPicPr>
          <p:cNvPr id="24" name="图片 23" descr="d3434c1fb88ec71b5f2908f6a39b1b7"/>
          <p:cNvPicPr>
            <a:picLocks noChangeAspect="1"/>
          </p:cNvPicPr>
          <p:nvPr/>
        </p:nvPicPr>
        <p:blipFill>
          <a:blip r:embed="rId7"/>
          <a:srcRect t="46907" b="20972"/>
          <a:stretch>
            <a:fillRect/>
          </a:stretch>
        </p:blipFill>
        <p:spPr>
          <a:xfrm>
            <a:off x="9011285" y="3131820"/>
            <a:ext cx="2880995" cy="259143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6447790" y="2763520"/>
            <a:ext cx="53498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lang="zh-CN" altLang="en-US" sz="1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知识闯关</a:t>
            </a:r>
            <a:r>
              <a:rPr lang="en-US" sz="1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</a:t>
            </a:r>
            <a:r>
              <a:rPr sz="1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账号：学号    密码：</a:t>
            </a:r>
            <a:r>
              <a:rPr lang="en-US" sz="1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</a:t>
            </a:r>
            <a:r>
              <a:rPr sz="1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ntou@学号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altLang="en-US" sz="140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52535" y="1806575"/>
            <a:ext cx="600710" cy="594995"/>
          </a:xfrm>
          <a:prstGeom prst="rect">
            <a:avLst/>
          </a:prstGeom>
        </p:spPr>
      </p:pic>
    </p:spTree>
  </p:cSld>
  <p:clrMapOvr>
    <a:masterClrMapping/>
  </p:clrMapOvr>
  <p:transition spd="slow" advTm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24" name="矩形 1"/>
          <p:cNvSpPr/>
          <p:nvPr>
            <p:custDataLst>
              <p:tags r:id="rId1"/>
            </p:custDataLst>
          </p:nvPr>
        </p:nvSpPr>
        <p:spPr>
          <a:xfrm>
            <a:off x="75565" y="1327785"/>
            <a:ext cx="12044680" cy="4819015"/>
          </a:xfrm>
          <a:prstGeom prst="rect">
            <a:avLst/>
          </a:prstGeom>
          <a:solidFill>
            <a:srgbClr val="3760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ts val="2800"/>
              </a:lnSpc>
              <a:buFont typeface="Wingdings" panose="05000000000000000000" pitchFamily="2" charset="2"/>
              <a:buNone/>
            </a:pPr>
            <a:endParaRPr lang="zh-CN" altLang="en-US" dirty="0"/>
          </a:p>
        </p:txBody>
      </p:sp>
      <p:sp>
        <p:nvSpPr>
          <p:cNvPr id="1048600" name="矩形 1"/>
          <p:cNvSpPr/>
          <p:nvPr/>
        </p:nvSpPr>
        <p:spPr>
          <a:xfrm>
            <a:off x="533182" y="533144"/>
            <a:ext cx="399288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200"/>
            <a:r>
              <a:rPr lang="zh-CN" altLang="en-US" sz="3000" b="1" dirty="0">
                <a:solidFill>
                  <a:srgbClr val="4A66A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字体管家嘉丽丽" charset="-122"/>
                <a:sym typeface="微软雅黑" panose="020B0503020204020204" charset="-122"/>
              </a:rPr>
              <a:t>新生入馆须知：校园网</a:t>
            </a:r>
            <a:endParaRPr lang="zh-CN" altLang="en-US" sz="3000" b="1" dirty="0">
              <a:solidFill>
                <a:srgbClr val="4A66A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字体管家嘉丽丽" charset="-122"/>
              <a:sym typeface="微软雅黑" panose="020B0503020204020204" charset="-122"/>
            </a:endParaRPr>
          </a:p>
        </p:txBody>
      </p:sp>
      <p:pic>
        <p:nvPicPr>
          <p:cNvPr id="209716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6710" y="6387925"/>
            <a:ext cx="4114800" cy="365125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7" name="组合 6"/>
          <p:cNvGrpSpPr/>
          <p:nvPr/>
        </p:nvGrpSpPr>
        <p:grpSpPr>
          <a:xfrm>
            <a:off x="636270" y="1663065"/>
            <a:ext cx="5784850" cy="3976370"/>
            <a:chOff x="9719" y="2722"/>
            <a:chExt cx="8782" cy="5236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9719" y="2722"/>
              <a:ext cx="4058" cy="523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" name="图片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3777" y="2722"/>
              <a:ext cx="4725" cy="5236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6" name="文本框 5"/>
          <p:cNvSpPr txBox="1"/>
          <p:nvPr/>
        </p:nvSpPr>
        <p:spPr>
          <a:xfrm>
            <a:off x="636270" y="4912995"/>
            <a:ext cx="5825490" cy="655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校园免费</a:t>
            </a:r>
            <a:r>
              <a:rPr lang="en-US" altLang="zh-CN" sz="16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wifi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HNTOU   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账号：学号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；密码：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身份证号后</a:t>
            </a:r>
            <a:r>
              <a:rPr lang="en-US" altLang="zh-CN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160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位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。如未授权请前往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栋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楼计算机网络中心申请办理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 descr="303b333633343734333bd6b8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28980" y="1663065"/>
            <a:ext cx="631190" cy="53594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853690" y="5639435"/>
            <a:ext cx="100647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三亚校区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3" name="图片 12" descr="5d5c69ff3c8085a3a53c7190b3365de"/>
          <p:cNvPicPr>
            <a:picLocks noChangeAspect="1"/>
          </p:cNvPicPr>
          <p:nvPr/>
        </p:nvPicPr>
        <p:blipFill>
          <a:blip r:embed="rId7"/>
          <a:srcRect l="21926" t="25352" r="14206" b="51407"/>
          <a:stretch>
            <a:fillRect/>
          </a:stretch>
        </p:blipFill>
        <p:spPr>
          <a:xfrm>
            <a:off x="7009130" y="1663700"/>
            <a:ext cx="3741420" cy="2031365"/>
          </a:xfrm>
          <a:prstGeom prst="rect">
            <a:avLst/>
          </a:prstGeom>
        </p:spPr>
      </p:pic>
      <p:pic>
        <p:nvPicPr>
          <p:cNvPr id="14" name="图片 13" descr="c3b63b92d8274341db4e0903ff7fe37"/>
          <p:cNvPicPr>
            <a:picLocks noChangeAspect="1"/>
          </p:cNvPicPr>
          <p:nvPr/>
        </p:nvPicPr>
        <p:blipFill>
          <a:blip r:embed="rId8"/>
          <a:srcRect l="15591" t="25856" r="20580" b="15748"/>
          <a:stretch>
            <a:fillRect/>
          </a:stretch>
        </p:blipFill>
        <p:spPr>
          <a:xfrm>
            <a:off x="7009130" y="3818255"/>
            <a:ext cx="3740785" cy="182118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303260" y="5639435"/>
            <a:ext cx="141224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五指山校区</a:t>
            </a:r>
            <a:endParaRPr lang="zh-CN" altLang="en-US" sz="16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724" name="矩形 1"/>
          <p:cNvSpPr/>
          <p:nvPr>
            <p:custDataLst>
              <p:tags r:id="rId1"/>
            </p:custDataLst>
          </p:nvPr>
        </p:nvSpPr>
        <p:spPr>
          <a:xfrm>
            <a:off x="75565" y="1327785"/>
            <a:ext cx="12044680" cy="4819015"/>
          </a:xfrm>
          <a:prstGeom prst="rect">
            <a:avLst/>
          </a:prstGeom>
          <a:solidFill>
            <a:srgbClr val="3760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ts val="2800"/>
              </a:lnSpc>
              <a:buFont typeface="Wingdings" panose="05000000000000000000" pitchFamily="2" charset="2"/>
              <a:buNone/>
            </a:pPr>
            <a:endParaRPr lang="zh-CN" altLang="en-US" dirty="0"/>
          </a:p>
        </p:txBody>
      </p:sp>
      <p:sp>
        <p:nvSpPr>
          <p:cNvPr id="1048593" name="矩形 1"/>
          <p:cNvSpPr/>
          <p:nvPr/>
        </p:nvSpPr>
        <p:spPr>
          <a:xfrm>
            <a:off x="278794" y="510530"/>
            <a:ext cx="589788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19200"/>
            <a:r>
              <a:rPr lang="zh-CN" altLang="en-US" sz="3000" b="1" dirty="0">
                <a:solidFill>
                  <a:srgbClr val="4A66A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字体管家嘉丽丽" charset="-122"/>
                <a:sym typeface="微软雅黑" panose="020B0503020204020204" charset="-122"/>
              </a:rPr>
              <a:t>新生入馆须知：</a:t>
            </a:r>
            <a:r>
              <a:rPr lang="zh-CN" altLang="en-US" sz="3000" b="1" dirty="0">
                <a:solidFill>
                  <a:srgbClr val="4A66A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字体管家嘉丽丽" charset="-122"/>
                <a:sym typeface="微软雅黑" panose="020B0503020204020204" charset="-122"/>
              </a:rPr>
              <a:t>座位预约操作指南</a:t>
            </a:r>
            <a:endParaRPr lang="zh-CN" altLang="en-US" sz="3000" b="1" dirty="0">
              <a:solidFill>
                <a:srgbClr val="4A66A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字体管家嘉丽丽" charset="-122"/>
              <a:sym typeface="微软雅黑" panose="020B0503020204020204" charset="-122"/>
            </a:endParaRPr>
          </a:p>
        </p:txBody>
      </p:sp>
      <p:pic>
        <p:nvPicPr>
          <p:cNvPr id="209715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9085" y="5576395"/>
            <a:ext cx="4114800" cy="3651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文本框 1"/>
          <p:cNvSpPr txBox="1"/>
          <p:nvPr/>
        </p:nvSpPr>
        <p:spPr>
          <a:xfrm>
            <a:off x="248285" y="1780540"/>
            <a:ext cx="293116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rgbClr val="FFC000"/>
                </a:solidFill>
              </a:rPr>
              <a:t>步骤：</a:t>
            </a:r>
            <a:r>
              <a:rPr lang="zh-CN" altLang="en-US" sz="1400" b="1">
                <a:solidFill>
                  <a:schemeClr val="bg1"/>
                </a:solidFill>
              </a:rPr>
              <a:t>下载注册学习通APP</a:t>
            </a:r>
            <a:endParaRPr lang="zh-CN" altLang="en-US" sz="1400" b="1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285" y="2201545"/>
            <a:ext cx="2585720" cy="26701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495675" y="1780540"/>
            <a:ext cx="136398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</a:rPr>
              <a:t>手机验证登录</a:t>
            </a:r>
            <a:endParaRPr lang="zh-CN" altLang="en-US" sz="1400" b="1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5315" b="29321"/>
          <a:stretch>
            <a:fillRect/>
          </a:stretch>
        </p:blipFill>
        <p:spPr>
          <a:xfrm>
            <a:off x="2952750" y="2201545"/>
            <a:ext cx="2200275" cy="26695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5622290" y="1780540"/>
            <a:ext cx="208216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1400" b="1">
                <a:solidFill>
                  <a:schemeClr val="bg1"/>
                </a:solidFill>
              </a:rPr>
              <a:t>输入邀请码：hnrdhyxy</a:t>
            </a:r>
            <a:endParaRPr lang="zh-CN" altLang="en-US" sz="1400" b="1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b="27667"/>
          <a:stretch>
            <a:fillRect/>
          </a:stretch>
        </p:blipFill>
        <p:spPr>
          <a:xfrm>
            <a:off x="5228590" y="2202815"/>
            <a:ext cx="2185670" cy="26701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8447405" y="1780540"/>
            <a:ext cx="145859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1400" b="1">
                <a:solidFill>
                  <a:schemeClr val="bg1"/>
                </a:solidFill>
              </a:rPr>
              <a:t>点击座位预约</a:t>
            </a:r>
            <a:endParaRPr lang="zh-CN" altLang="en-US" sz="1400" b="1">
              <a:solidFill>
                <a:schemeClr val="bg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b="47161"/>
          <a:stretch>
            <a:fillRect/>
          </a:stretch>
        </p:blipFill>
        <p:spPr>
          <a:xfrm>
            <a:off x="7504430" y="2223770"/>
            <a:ext cx="2184400" cy="26708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文本框 0" descr="7b0a20202020227461726765744d6f64756c65223a202270726f636573734f6e6c696e65466f6e7473220a7d0a"/>
          <p:cNvSpPr txBox="1"/>
          <p:nvPr>
            <p:custDataLst>
              <p:tags r:id="rId13"/>
            </p:custDataLst>
          </p:nvPr>
        </p:nvSpPr>
        <p:spPr>
          <a:xfrm>
            <a:off x="248285" y="4947920"/>
            <a:ext cx="9066530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200" dirty="0">
                <a:solidFill>
                  <a:srgbClr val="FFC000"/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  <a:sym typeface="+mn-ea"/>
              </a:rPr>
              <a:t>注意事项</a:t>
            </a:r>
            <a:r>
              <a:rPr lang="zh-CN" sz="2200" b="1" dirty="0">
                <a:solidFill>
                  <a:srgbClr val="FFC000"/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  <a:sym typeface="+mn-ea"/>
              </a:rPr>
              <a:t>：</a:t>
            </a:r>
            <a:r>
              <a:rPr lang="zh-CN" altLang="en-US" sz="1600">
                <a:solidFill>
                  <a:schemeClr val="bg1"/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  <a:sym typeface="方正公文黑体" panose="02000500000000000000" charset="-122"/>
              </a:rPr>
              <a:t>三亚校区自习桌位预约步骤及规则参照以上。五指山校区学习桌位无需进行预约</a:t>
            </a:r>
            <a:endParaRPr lang="zh-CN" altLang="en-US" sz="1600">
              <a:solidFill>
                <a:schemeClr val="bg1"/>
              </a:solidFill>
              <a:latin typeface="方正公文黑体" panose="02000500000000000000" charset="-122"/>
              <a:ea typeface="方正公文黑体" panose="02000500000000000000" charset="-122"/>
              <a:cs typeface="方正公文黑体" panose="02000500000000000000" charset="-122"/>
              <a:sym typeface="方正公文黑体" panose="020005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4"/>
            </p:custDataLst>
          </p:nvPr>
        </p:nvSpPr>
        <p:spPr>
          <a:xfrm>
            <a:off x="2873375" y="1665605"/>
            <a:ext cx="708660" cy="4591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--&gt;</a:t>
            </a:r>
            <a:endParaRPr lang="zh-CN" altLang="en-US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5"/>
            </p:custDataLst>
          </p:nvPr>
        </p:nvSpPr>
        <p:spPr>
          <a:xfrm>
            <a:off x="4991100" y="1665605"/>
            <a:ext cx="708660" cy="4591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--&gt;</a:t>
            </a:r>
            <a:endParaRPr lang="zh-CN" altLang="en-US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6"/>
            </p:custDataLst>
          </p:nvPr>
        </p:nvSpPr>
        <p:spPr>
          <a:xfrm>
            <a:off x="7818755" y="1711325"/>
            <a:ext cx="708660" cy="4591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--&gt;</a:t>
            </a:r>
            <a:endParaRPr lang="zh-CN" altLang="en-US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79000" y="2223770"/>
            <a:ext cx="2162810" cy="26714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文本框 15"/>
          <p:cNvSpPr txBox="1"/>
          <p:nvPr>
            <p:custDataLst>
              <p:tags r:id="rId18"/>
            </p:custDataLst>
          </p:nvPr>
        </p:nvSpPr>
        <p:spPr>
          <a:xfrm>
            <a:off x="10288905" y="1780540"/>
            <a:ext cx="165290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1400" b="1">
                <a:solidFill>
                  <a:schemeClr val="bg1"/>
                </a:solidFill>
              </a:rPr>
              <a:t>预约规则</a:t>
            </a:r>
            <a:endParaRPr lang="zh-CN" altLang="en-US" sz="1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Tm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sp>
        <p:nvSpPr>
          <p:cNvPr id="1048644" name="矩形 30"/>
          <p:cNvSpPr/>
          <p:nvPr/>
        </p:nvSpPr>
        <p:spPr>
          <a:xfrm>
            <a:off x="3567505" y="1468929"/>
            <a:ext cx="933451" cy="933451"/>
          </a:xfrm>
          <a:prstGeom prst="rect">
            <a:avLst/>
          </a:prstGeom>
          <a:solidFill>
            <a:srgbClr val="376092"/>
          </a:solidFill>
          <a:ln w="57150"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38" tIns="45719" rIns="91438" bIns="45719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8645" name="矩形 40"/>
          <p:cNvSpPr/>
          <p:nvPr/>
        </p:nvSpPr>
        <p:spPr>
          <a:xfrm>
            <a:off x="3582496" y="4519347"/>
            <a:ext cx="933451" cy="933451"/>
          </a:xfrm>
          <a:prstGeom prst="rect">
            <a:avLst/>
          </a:prstGeom>
          <a:solidFill>
            <a:srgbClr val="376092"/>
          </a:solidFill>
          <a:ln w="57150"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38" tIns="45719" rIns="91438" bIns="45719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8646" name="矩形 42"/>
          <p:cNvSpPr/>
          <p:nvPr/>
        </p:nvSpPr>
        <p:spPr>
          <a:xfrm>
            <a:off x="3575208" y="2473269"/>
            <a:ext cx="933451" cy="933451"/>
          </a:xfrm>
          <a:prstGeom prst="rect">
            <a:avLst/>
          </a:prstGeom>
          <a:solidFill>
            <a:srgbClr val="376092"/>
          </a:solidFill>
          <a:ln w="57150"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38" tIns="45719" rIns="91438" bIns="45719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8647" name="矩形 44"/>
          <p:cNvSpPr/>
          <p:nvPr/>
        </p:nvSpPr>
        <p:spPr>
          <a:xfrm>
            <a:off x="3575208" y="3481317"/>
            <a:ext cx="933451" cy="933451"/>
          </a:xfrm>
          <a:prstGeom prst="rect">
            <a:avLst/>
          </a:prstGeom>
          <a:solidFill>
            <a:srgbClr val="376092"/>
          </a:solidFill>
          <a:ln w="57150"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38" tIns="45719" rIns="91438" bIns="45719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16" name="组合 80"/>
          <p:cNvGrpSpPr/>
          <p:nvPr/>
        </p:nvGrpSpPr>
        <p:grpSpPr>
          <a:xfrm>
            <a:off x="4558105" y="1468929"/>
            <a:ext cx="3933824" cy="933451"/>
            <a:chOff x="2009774" y="2386013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8649" name="矩形 49"/>
            <p:cNvSpPr/>
            <p:nvPr/>
          </p:nvSpPr>
          <p:spPr>
            <a:xfrm>
              <a:off x="2009774" y="2386013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650" name="文本框 7"/>
            <p:cNvSpPr txBox="1"/>
            <p:nvPr/>
          </p:nvSpPr>
          <p:spPr>
            <a:xfrm>
              <a:off x="2149090" y="2489708"/>
              <a:ext cx="18133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图书馆概况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17" name="组合 85"/>
          <p:cNvGrpSpPr/>
          <p:nvPr/>
        </p:nvGrpSpPr>
        <p:grpSpPr>
          <a:xfrm>
            <a:off x="4573096" y="4519347"/>
            <a:ext cx="3933824" cy="933451"/>
            <a:chOff x="2009774" y="5181600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8651" name="矩形 57"/>
            <p:cNvSpPr/>
            <p:nvPr/>
          </p:nvSpPr>
          <p:spPr>
            <a:xfrm>
              <a:off x="2009774" y="5181600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652" name="文本框 7"/>
            <p:cNvSpPr txBox="1"/>
            <p:nvPr/>
          </p:nvSpPr>
          <p:spPr>
            <a:xfrm>
              <a:off x="2170607" y="5303073"/>
              <a:ext cx="1813379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馆舍风貌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18" name="组合 81"/>
          <p:cNvGrpSpPr/>
          <p:nvPr/>
        </p:nvGrpSpPr>
        <p:grpSpPr>
          <a:xfrm>
            <a:off x="4565808" y="2473269"/>
            <a:ext cx="3933824" cy="933451"/>
            <a:chOff x="7204074" y="2386013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8653" name="矩形 61"/>
            <p:cNvSpPr/>
            <p:nvPr/>
          </p:nvSpPr>
          <p:spPr>
            <a:xfrm>
              <a:off x="7204074" y="2386013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654" name="文本框 7"/>
            <p:cNvSpPr txBox="1"/>
            <p:nvPr/>
          </p:nvSpPr>
          <p:spPr>
            <a:xfrm>
              <a:off x="7343390" y="2511224"/>
              <a:ext cx="1813379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组织架构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19" name="组合 82"/>
          <p:cNvGrpSpPr/>
          <p:nvPr/>
        </p:nvGrpSpPr>
        <p:grpSpPr>
          <a:xfrm>
            <a:off x="4565808" y="3481317"/>
            <a:ext cx="3933824" cy="933451"/>
            <a:chOff x="7204074" y="3783806"/>
            <a:chExt cx="3933824" cy="933450"/>
          </a:xfrm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1048655" name="矩形 65"/>
            <p:cNvSpPr/>
            <p:nvPr/>
          </p:nvSpPr>
          <p:spPr>
            <a:xfrm>
              <a:off x="7204074" y="3783806"/>
              <a:ext cx="3933824" cy="93345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</a:gradFill>
            <a:ln w="571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656" name="文本框 7"/>
            <p:cNvSpPr txBox="1"/>
            <p:nvPr/>
          </p:nvSpPr>
          <p:spPr>
            <a:xfrm>
              <a:off x="7343390" y="3873001"/>
              <a:ext cx="1813379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/>
              <a:r>
                <a:rPr lang="zh-CN" altLang="en-US" sz="16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馆藏分布</a:t>
              </a:r>
              <a:endParaRPr lang="zh-CN" altLang="en-US" sz="16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21" name="组合 87"/>
          <p:cNvGrpSpPr/>
          <p:nvPr/>
        </p:nvGrpSpPr>
        <p:grpSpPr>
          <a:xfrm>
            <a:off x="1611809" y="207640"/>
            <a:ext cx="10148821" cy="704486"/>
            <a:chOff x="1208857" y="155730"/>
            <a:chExt cx="7611615" cy="528365"/>
          </a:xfrm>
        </p:grpSpPr>
        <p:cxnSp>
          <p:nvCxnSpPr>
            <p:cNvPr id="3145732" name="直接连接符 73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659" name="矩形 74"/>
            <p:cNvSpPr/>
            <p:nvPr/>
          </p:nvSpPr>
          <p:spPr>
            <a:xfrm>
              <a:off x="1331640" y="255120"/>
              <a:ext cx="2708910" cy="3800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rgbClr val="376092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一、图书馆概况与馆藏</a:t>
              </a:r>
              <a:endParaRPr lang="zh-CN" altLang="en-US" sz="2700" b="1" kern="0" dirty="0">
                <a:solidFill>
                  <a:srgbClr val="37609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48660" name="矩形 76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8661" name="TextBox 86"/>
          <p:cNvSpPr txBox="1"/>
          <p:nvPr/>
        </p:nvSpPr>
        <p:spPr>
          <a:xfrm>
            <a:off x="3817731" y="1631617"/>
            <a:ext cx="505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63" name="TextBox 89"/>
          <p:cNvSpPr txBox="1"/>
          <p:nvPr/>
        </p:nvSpPr>
        <p:spPr>
          <a:xfrm>
            <a:off x="3789427" y="3639328"/>
            <a:ext cx="505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64" name="TextBox 90"/>
          <p:cNvSpPr txBox="1"/>
          <p:nvPr/>
        </p:nvSpPr>
        <p:spPr>
          <a:xfrm>
            <a:off x="3807621" y="4690608"/>
            <a:ext cx="505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65" name="TextBox 91"/>
          <p:cNvSpPr txBox="1"/>
          <p:nvPr/>
        </p:nvSpPr>
        <p:spPr>
          <a:xfrm>
            <a:off x="3803770" y="2634164"/>
            <a:ext cx="505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66" name="文本框 6"/>
          <p:cNvSpPr txBox="1"/>
          <p:nvPr/>
        </p:nvSpPr>
        <p:spPr>
          <a:xfrm>
            <a:off x="4779067" y="2926994"/>
            <a:ext cx="34685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了解部室定位分功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8667" name="文本框 6"/>
          <p:cNvSpPr txBox="1"/>
          <p:nvPr/>
        </p:nvSpPr>
        <p:spPr>
          <a:xfrm>
            <a:off x="4712408" y="1870009"/>
            <a:ext cx="3468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海南热带海洋学院图书馆始建于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1978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年。由三亚校区图书馆和五指山校区图书馆两部分构成。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8668" name="文本框 6"/>
          <p:cNvSpPr txBox="1"/>
          <p:nvPr/>
        </p:nvSpPr>
        <p:spPr>
          <a:xfrm>
            <a:off x="4772973" y="3873487"/>
            <a:ext cx="3388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充分掌握各类文献分布，据文献类别所分布楼层快速获取相关资料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48670" name="文本框 6"/>
          <p:cNvSpPr txBox="1"/>
          <p:nvPr/>
        </p:nvSpPr>
        <p:spPr>
          <a:xfrm>
            <a:off x="4779483" y="5012408"/>
            <a:ext cx="3468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通过图片介绍，了解“她”的样子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22" name="组合 47"/>
          <p:cNvGrpSpPr/>
          <p:nvPr/>
        </p:nvGrpSpPr>
        <p:grpSpPr>
          <a:xfrm>
            <a:off x="448822" y="101062"/>
            <a:ext cx="1220114" cy="986374"/>
            <a:chOff x="4126244" y="-985682"/>
            <a:chExt cx="4340270" cy="3445465"/>
          </a:xfrm>
        </p:grpSpPr>
        <p:pic>
          <p:nvPicPr>
            <p:cNvPr id="2097167" name="图片 50"/>
            <p:cNvPicPr>
              <a:picLocks noChangeAspect="1"/>
            </p:cNvPicPr>
            <p:nvPr/>
          </p:nvPicPr>
          <p:blipFill rotWithShape="1">
            <a:blip r:embed="rId1"/>
            <a:srcRect/>
            <a:stretch>
              <a:fillRect/>
            </a:stretch>
          </p:blipFill>
          <p:spPr>
            <a:xfrm>
              <a:off x="4126244" y="-985682"/>
              <a:ext cx="4340270" cy="3445465"/>
            </a:xfrm>
            <a:prstGeom prst="rect">
              <a:avLst/>
            </a:prstGeom>
          </p:spPr>
        </p:pic>
        <p:sp>
          <p:nvSpPr>
            <p:cNvPr id="1048672" name="文本框 16"/>
            <p:cNvSpPr txBox="1"/>
            <p:nvPr/>
          </p:nvSpPr>
          <p:spPr>
            <a:xfrm>
              <a:off x="4738574" y="-63164"/>
              <a:ext cx="2709182" cy="225358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3600" b="1" dirty="0">
                  <a:solidFill>
                    <a:prstClr val="white"/>
                  </a:solidFill>
                </a:rPr>
                <a:t>一</a:t>
              </a:r>
              <a:endParaRPr lang="zh-CN" altLang="en-US" sz="3600" b="1" dirty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ransition spd="slow" advTm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01758"/>
            <a:ext cx="4114800" cy="365125"/>
          </a:xfrm>
        </p:spPr>
        <p:txBody>
          <a:bodyPr/>
          <a:lstStyle/>
          <a:p>
            <a:r>
              <a:rPr lang="en-US" altLang="zh-CN"/>
              <a:t>——</a:t>
            </a:r>
            <a:r>
              <a:rPr lang="zh-CN" altLang="en-US"/>
              <a:t>海南热带海洋学院图书馆</a:t>
            </a:r>
            <a:r>
              <a:rPr lang="en-US" altLang="zh-CN"/>
              <a:t>——</a:t>
            </a:r>
            <a:endParaRPr lang="zh-CN" altLang="en-US"/>
          </a:p>
        </p:txBody>
      </p:sp>
      <p:grpSp>
        <p:nvGrpSpPr>
          <p:cNvPr id="124" name="组合 87"/>
          <p:cNvGrpSpPr/>
          <p:nvPr/>
        </p:nvGrpSpPr>
        <p:grpSpPr>
          <a:xfrm>
            <a:off x="335864" y="207640"/>
            <a:ext cx="11424766" cy="833780"/>
            <a:chOff x="251898" y="155730"/>
            <a:chExt cx="8568574" cy="625335"/>
          </a:xfrm>
        </p:grpSpPr>
        <p:cxnSp>
          <p:nvCxnSpPr>
            <p:cNvPr id="3145733" name="直接连接符 73"/>
            <p:cNvCxnSpPr/>
            <p:nvPr/>
          </p:nvCxnSpPr>
          <p:spPr>
            <a:xfrm flipH="1">
              <a:off x="1208857" y="684095"/>
              <a:ext cx="7611615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674" name="矩形 74"/>
            <p:cNvSpPr/>
            <p:nvPr/>
          </p:nvSpPr>
          <p:spPr>
            <a:xfrm>
              <a:off x="1331640" y="255120"/>
              <a:ext cx="2194561" cy="3733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r>
                <a:rPr lang="zh-CN" altLang="en-US" sz="2700" b="1" kern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图书馆概况与馆藏</a:t>
              </a:r>
              <a:endParaRPr lang="zh-CN" altLang="en-US" sz="2700" b="1" kern="0" dirty="0">
                <a:solidFill>
                  <a:schemeClr val="accent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25" name="组合 90"/>
            <p:cNvGrpSpPr/>
            <p:nvPr/>
          </p:nvGrpSpPr>
          <p:grpSpPr>
            <a:xfrm>
              <a:off x="251898" y="195485"/>
              <a:ext cx="887938" cy="585580"/>
              <a:chOff x="562441" y="531294"/>
              <a:chExt cx="2322326" cy="1531540"/>
            </a:xfrm>
          </p:grpSpPr>
          <p:sp>
            <p:nvSpPr>
              <p:cNvPr id="1048675" name="圆角矩形 77"/>
              <p:cNvSpPr/>
              <p:nvPr/>
            </p:nvSpPr>
            <p:spPr>
              <a:xfrm rot="2700000">
                <a:off x="613474" y="711955"/>
                <a:ext cx="704611" cy="704611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676" name="圆角矩形 78"/>
              <p:cNvSpPr/>
              <p:nvPr/>
            </p:nvSpPr>
            <p:spPr>
              <a:xfrm rot="2700000">
                <a:off x="1043261" y="555179"/>
                <a:ext cx="1041378" cy="1041378"/>
              </a:xfrm>
              <a:prstGeom prst="roundRect">
                <a:avLst>
                  <a:gd name="adj" fmla="val 481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677" name="圆角矩形 79"/>
              <p:cNvSpPr/>
              <p:nvPr/>
            </p:nvSpPr>
            <p:spPr>
              <a:xfrm rot="2700000">
                <a:off x="2386142" y="531294"/>
                <a:ext cx="498625" cy="498625"/>
              </a:xfrm>
              <a:prstGeom prst="roundRect">
                <a:avLst>
                  <a:gd name="adj" fmla="val 481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678" name="圆角矩形 80"/>
              <p:cNvSpPr/>
              <p:nvPr/>
            </p:nvSpPr>
            <p:spPr>
              <a:xfrm rot="2700000">
                <a:off x="2149679" y="1381541"/>
                <a:ext cx="432486" cy="432486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679" name="圆角矩形 81"/>
              <p:cNvSpPr/>
              <p:nvPr/>
            </p:nvSpPr>
            <p:spPr>
              <a:xfrm rot="2700000">
                <a:off x="562441" y="1843807"/>
                <a:ext cx="219027" cy="219027"/>
              </a:xfrm>
              <a:prstGeom prst="roundRect">
                <a:avLst>
                  <a:gd name="adj" fmla="val 4810"/>
                </a:avLst>
              </a:prstGeom>
              <a:gradFill>
                <a:gsLst>
                  <a:gs pos="0">
                    <a:srgbClr val="F2F2F2"/>
                  </a:gs>
                  <a:gs pos="100000">
                    <a:srgbClr val="DBDBDB"/>
                  </a:gs>
                </a:gsLst>
                <a:lin ang="16800000" scaled="0"/>
              </a:gradFill>
              <a:ln>
                <a:noFill/>
              </a:ln>
              <a:effectLst>
                <a:outerShdw blurRad="63500" dist="63500" dir="5400000" algn="t" rotWithShape="0">
                  <a:schemeClr val="tx1">
                    <a:lumMod val="65000"/>
                    <a:lumOff val="35000"/>
                    <a:alpha val="2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900" dirty="0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048680" name="文本框 4"/>
              <p:cNvSpPr txBox="1"/>
              <p:nvPr/>
            </p:nvSpPr>
            <p:spPr>
              <a:xfrm>
                <a:off x="1155568" y="680648"/>
                <a:ext cx="815027" cy="724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1219200"/>
                <a:r>
                  <a:rPr lang="zh-CN" altLang="en-US" b="1" kern="0" dirty="0">
                    <a:solidFill>
                      <a:sysClr val="window" lastClr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一</a:t>
                </a:r>
                <a:endParaRPr lang="zh-CN" altLang="en-US" b="1" kern="0" dirty="0">
                  <a:solidFill>
                    <a:sysClr val="window" lastClr="FFFFFF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48681" name="矩形 76"/>
            <p:cNvSpPr/>
            <p:nvPr/>
          </p:nvSpPr>
          <p:spPr>
            <a:xfrm>
              <a:off x="7433343" y="155730"/>
              <a:ext cx="138548" cy="4962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8565"/>
              <a:endParaRPr lang="zh-CN" altLang="en-US" sz="3700" kern="0" spc="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048682" name="TextBox 4"/>
          <p:cNvSpPr txBox="1"/>
          <p:nvPr/>
        </p:nvSpPr>
        <p:spPr bwMode="auto">
          <a:xfrm>
            <a:off x="6518388" y="385505"/>
            <a:ext cx="3577373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1pPr>
            <a:lvl2pPr marL="742950" indent="-28575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2pPr>
            <a:lvl3pPr marL="11430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3pPr>
            <a:lvl4pPr marL="16002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4pPr>
            <a:lvl5pPr marL="2057400" indent="-228600" eaLnBrk="0" hangingPunct="0"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rgbClr val="040404"/>
                </a:solidFill>
                <a:latin typeface="楷体_GB2312" panose="02010609030101010101" pitchFamily="49" charset="-122"/>
                <a:ea typeface="微软雅黑" panose="020B0503020204020204" charset="-122"/>
              </a:defRPr>
            </a:lvl9pPr>
          </a:lstStyle>
          <a:p>
            <a:pPr algn="r" defTabSz="1866900">
              <a:lnSpc>
                <a:spcPct val="90000"/>
              </a:lnSpc>
              <a:spcAft>
                <a:spcPct val="35000"/>
              </a:spcAft>
            </a:pPr>
            <a:r>
              <a:rPr lang="en-US" altLang="zh-CN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1.1</a:t>
            </a:r>
            <a:r>
              <a:rPr lang="zh-CN" altLang="en-US" sz="24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cs typeface="+mn-ea"/>
                <a:sym typeface="+mn-lt"/>
              </a:rPr>
              <a:t>、图书馆概况（一）</a:t>
            </a:r>
            <a:endParaRPr lang="zh-CN" altLang="en-US" sz="2400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126" name="组合 15"/>
          <p:cNvGrpSpPr/>
          <p:nvPr>
            <p:custDataLst>
              <p:tags r:id="rId1"/>
            </p:custDataLst>
          </p:nvPr>
        </p:nvGrpSpPr>
        <p:grpSpPr>
          <a:xfrm>
            <a:off x="4883150" y="1064895"/>
            <a:ext cx="6960235" cy="5601970"/>
            <a:chOff x="3022792" y="1120697"/>
            <a:chExt cx="5690808" cy="4803353"/>
          </a:xfrm>
          <a:solidFill>
            <a:schemeClr val="accent2"/>
          </a:solidFill>
        </p:grpSpPr>
        <p:grpSp>
          <p:nvGrpSpPr>
            <p:cNvPr id="127" name="组合 4"/>
            <p:cNvGrpSpPr/>
            <p:nvPr/>
          </p:nvGrpSpPr>
          <p:grpSpPr>
            <a:xfrm>
              <a:off x="3059723" y="3612429"/>
              <a:ext cx="5653877" cy="2311621"/>
              <a:chOff x="3381930" y="2465689"/>
              <a:chExt cx="5515519" cy="2188335"/>
            </a:xfrm>
            <a:grpFill/>
          </p:grpSpPr>
          <p:sp>
            <p:nvSpPr>
              <p:cNvPr id="1048683" name="矩形 5"/>
              <p:cNvSpPr/>
              <p:nvPr>
                <p:custDataLst>
                  <p:tags r:id="rId2"/>
                </p:custDataLst>
              </p:nvPr>
            </p:nvSpPr>
            <p:spPr>
              <a:xfrm>
                <a:off x="3381930" y="2465689"/>
                <a:ext cx="5492209" cy="2184647"/>
              </a:xfrm>
              <a:prstGeom prst="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048684" name="矩形 6"/>
              <p:cNvSpPr/>
              <p:nvPr>
                <p:custDataLst>
                  <p:tags r:id="rId3"/>
                </p:custDataLst>
              </p:nvPr>
            </p:nvSpPr>
            <p:spPr>
              <a:xfrm>
                <a:off x="3387771" y="2474301"/>
                <a:ext cx="5509678" cy="2179723"/>
              </a:xfrm>
              <a:prstGeom prst="rect">
                <a:avLst/>
              </a:prstGeom>
              <a:solidFill>
                <a:srgbClr val="376092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68580" tIns="68580" rIns="68580" bIns="68580" spcCol="1270" anchor="ctr"/>
              <a:lstStyle/>
              <a:p>
                <a:pPr marL="171450" lvl="1" indent="-171450" defTabSz="800100" eaLnBrk="0" hangingPunct="0">
                  <a:lnSpc>
                    <a:spcPct val="90000"/>
                  </a:lnSpc>
                  <a:spcAft>
                    <a:spcPct val="1500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+mj-lt"/>
                  </a:rPr>
                  <a:t>五指山校区图书馆：</a:t>
                </a:r>
                <a:endParaRPr lang="zh-CN" altLang="en-US" sz="2000" dirty="0">
                  <a:latin typeface="+mj-lt"/>
                </a:endParaRPr>
              </a:p>
              <a:p>
                <a:pPr marL="171450" lvl="1" indent="-171450" defTabSz="800100" eaLnBrk="0" hangingPunct="0">
                  <a:lnSpc>
                    <a:spcPct val="90000"/>
                  </a:lnSpc>
                  <a:spcAft>
                    <a:spcPct val="1500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+mj-lt"/>
                  </a:rPr>
                  <a:t>馆舍面积约</a:t>
                </a:r>
                <a:r>
                  <a:rPr lang="en-US" altLang="en-US" sz="2000" dirty="0">
                    <a:latin typeface="+mj-lt"/>
                  </a:rPr>
                  <a:t>12800</a:t>
                </a:r>
                <a:r>
                  <a:rPr lang="zh-CN" altLang="en-US" sz="2000" dirty="0">
                    <a:latin typeface="+mj-lt"/>
                  </a:rPr>
                  <a:t>平方米</a:t>
                </a:r>
                <a:endParaRPr lang="zh-CN" altLang="en-US" sz="2000" dirty="0">
                  <a:latin typeface="+mj-lt"/>
                </a:endParaRPr>
              </a:p>
              <a:p>
                <a:pPr marL="171450" lvl="1" indent="-171450" defTabSz="800100" eaLnBrk="0" hangingPunct="0">
                  <a:lnSpc>
                    <a:spcPct val="90000"/>
                  </a:lnSpc>
                  <a:spcAft>
                    <a:spcPct val="1500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+mj-lt"/>
                  </a:rPr>
                  <a:t>阅览座位</a:t>
                </a:r>
                <a:r>
                  <a:rPr lang="en-US" altLang="en-US" sz="2000" dirty="0">
                    <a:latin typeface="+mj-lt"/>
                  </a:rPr>
                  <a:t>600</a:t>
                </a:r>
                <a:r>
                  <a:rPr lang="zh-CN" altLang="en-US" sz="2000" dirty="0">
                    <a:latin typeface="+mj-lt"/>
                  </a:rPr>
                  <a:t>个</a:t>
                </a:r>
                <a:endParaRPr lang="zh-CN" altLang="en-US" sz="2000" dirty="0">
                  <a:latin typeface="+mj-lt"/>
                </a:endParaRPr>
              </a:p>
              <a:p>
                <a:pPr marL="57150" lvl="1" indent="-57150" defTabSz="222250" eaLnBrk="0" hangingPunct="0">
                  <a:lnSpc>
                    <a:spcPct val="90000"/>
                  </a:lnSpc>
                  <a:spcAft>
                    <a:spcPct val="15000"/>
                  </a:spcAft>
                  <a:buFont typeface="Arial" panose="020B0604020202020204" pitchFamily="34" charset="0"/>
                  <a:buChar char="•"/>
                </a:pPr>
                <a:endParaRPr lang="zh-CN" altLang="en-US" sz="500" dirty="0"/>
              </a:p>
            </p:txBody>
          </p:sp>
        </p:grpSp>
        <p:grpSp>
          <p:nvGrpSpPr>
            <p:cNvPr id="128" name="组合 1"/>
            <p:cNvGrpSpPr/>
            <p:nvPr/>
          </p:nvGrpSpPr>
          <p:grpSpPr>
            <a:xfrm>
              <a:off x="3022792" y="1120697"/>
              <a:ext cx="5682224" cy="2247440"/>
              <a:chOff x="3230569" y="145314"/>
              <a:chExt cx="5682224" cy="2247440"/>
            </a:xfrm>
            <a:grpFill/>
          </p:grpSpPr>
          <p:sp>
            <p:nvSpPr>
              <p:cNvPr id="1048685" name="矩形 68"/>
              <p:cNvSpPr/>
              <p:nvPr>
                <p:custDataLst>
                  <p:tags r:id="rId4"/>
                </p:custDataLst>
              </p:nvPr>
            </p:nvSpPr>
            <p:spPr>
              <a:xfrm>
                <a:off x="3243127" y="149670"/>
                <a:ext cx="5654997" cy="2216385"/>
              </a:xfrm>
              <a:prstGeom prst="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048686" name="矩形 3"/>
              <p:cNvSpPr/>
              <p:nvPr>
                <p:custDataLst>
                  <p:tags r:id="rId5"/>
                </p:custDataLst>
              </p:nvPr>
            </p:nvSpPr>
            <p:spPr>
              <a:xfrm>
                <a:off x="3230569" y="145314"/>
                <a:ext cx="5682224" cy="2247440"/>
              </a:xfrm>
              <a:prstGeom prst="rect">
                <a:avLst/>
              </a:prstGeom>
              <a:solidFill>
                <a:srgbClr val="376092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68580" tIns="68580" rIns="68580" bIns="68580" spcCol="1270" anchor="ctr"/>
              <a:lstStyle/>
              <a:p>
                <a:pPr marL="171450" lvl="1" indent="-171450" defTabSz="800100" eaLnBrk="0" hangingPunct="0">
                  <a:lnSpc>
                    <a:spcPct val="90000"/>
                  </a:lnSpc>
                  <a:spcAft>
                    <a:spcPct val="1500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+mj-lt"/>
                  </a:rPr>
                  <a:t>三亚校区图书馆：</a:t>
                </a:r>
                <a:endParaRPr lang="zh-CN" altLang="en-US" sz="2000" dirty="0">
                  <a:latin typeface="+mj-lt"/>
                </a:endParaRPr>
              </a:p>
              <a:p>
                <a:pPr marL="171450" lvl="1" indent="-171450" defTabSz="800100" eaLnBrk="0" hangingPunct="0">
                  <a:lnSpc>
                    <a:spcPct val="90000"/>
                  </a:lnSpc>
                  <a:spcAft>
                    <a:spcPct val="1500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+mj-lt"/>
                  </a:rPr>
                  <a:t>总面积</a:t>
                </a:r>
                <a:r>
                  <a:rPr lang="en-US" altLang="en-US" sz="2000" dirty="0">
                    <a:latin typeface="+mj-lt"/>
                  </a:rPr>
                  <a:t>32000</a:t>
                </a:r>
                <a:r>
                  <a:rPr lang="zh-CN" altLang="en-US" sz="2000" dirty="0">
                    <a:latin typeface="+mj-lt"/>
                  </a:rPr>
                  <a:t>平方米</a:t>
                </a:r>
                <a:endParaRPr lang="zh-CN" altLang="en-US" sz="2000" dirty="0">
                  <a:latin typeface="+mj-lt"/>
                </a:endParaRPr>
              </a:p>
              <a:p>
                <a:pPr marL="171450" lvl="1" indent="-171450" defTabSz="800100" eaLnBrk="0" hangingPunct="0">
                  <a:lnSpc>
                    <a:spcPct val="90000"/>
                  </a:lnSpc>
                  <a:spcAft>
                    <a:spcPct val="15000"/>
                  </a:spcAft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+mj-lt"/>
                  </a:rPr>
                  <a:t>阅览室座位</a:t>
                </a:r>
                <a:r>
                  <a:rPr lang="en-US" altLang="en-US" sz="2000" dirty="0">
                    <a:latin typeface="+mj-lt"/>
                  </a:rPr>
                  <a:t>3000</a:t>
                </a:r>
                <a:r>
                  <a:rPr lang="zh-CN" altLang="en-US" sz="2000" dirty="0">
                    <a:latin typeface="+mj-lt"/>
                  </a:rPr>
                  <a:t>个 </a:t>
                </a:r>
                <a:endParaRPr lang="zh-CN" altLang="en-US" sz="2000" dirty="0">
                  <a:latin typeface="+mj-lt"/>
                </a:endParaRPr>
              </a:p>
              <a:p>
                <a:pPr marL="57150" lvl="1" indent="-57150" defTabSz="222250" eaLnBrk="0" hangingPunct="0">
                  <a:lnSpc>
                    <a:spcPct val="90000"/>
                  </a:lnSpc>
                  <a:spcAft>
                    <a:spcPct val="15000"/>
                  </a:spcAft>
                  <a:buFont typeface="Arial" panose="020B0604020202020204" pitchFamily="34" charset="0"/>
                  <a:buChar char="•"/>
                </a:pPr>
                <a:endParaRPr lang="zh-CN" altLang="en-US" sz="2000" dirty="0"/>
              </a:p>
            </p:txBody>
          </p:sp>
        </p:grpSp>
      </p:grpSp>
      <p:pic>
        <p:nvPicPr>
          <p:cNvPr id="2097168" name="Picture 3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50314" y="4464023"/>
            <a:ext cx="4022992" cy="2002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169" name="Picture 4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59833" y="1599604"/>
            <a:ext cx="4180294" cy="1964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9" name="组合 7"/>
          <p:cNvGrpSpPr/>
          <p:nvPr/>
        </p:nvGrpSpPr>
        <p:grpSpPr bwMode="auto">
          <a:xfrm>
            <a:off x="259307" y="1013552"/>
            <a:ext cx="4471035" cy="5653445"/>
            <a:chOff x="-87421" y="-1772279"/>
            <a:chExt cx="3196867" cy="5290462"/>
          </a:xfrm>
        </p:grpSpPr>
        <p:sp>
          <p:nvSpPr>
            <p:cNvPr id="1048687" name="矩形 94"/>
            <p:cNvSpPr/>
            <p:nvPr/>
          </p:nvSpPr>
          <p:spPr>
            <a:xfrm>
              <a:off x="54103" y="138335"/>
              <a:ext cx="2782560" cy="276352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48688" name="矩形 95"/>
            <p:cNvSpPr/>
            <p:nvPr/>
          </p:nvSpPr>
          <p:spPr>
            <a:xfrm>
              <a:off x="-87421" y="-1772279"/>
              <a:ext cx="3196867" cy="5290462"/>
            </a:xfrm>
            <a:prstGeom prst="rect">
              <a:avLst/>
            </a:prstGeom>
            <a:ln w="6350"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3792" tIns="40640" rIns="113792" bIns="40640" spcCol="1270" anchor="ctr"/>
            <a:lstStyle/>
            <a:p>
              <a:pPr defTabSz="711200" eaLnBrk="0" hangingPunct="0"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en-US" altLang="zh-CN" sz="800" dirty="0">
                <a:solidFill>
                  <a:srgbClr val="002060"/>
                </a:solidFill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  <a:p>
              <a:pPr defTabSz="457200"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en-US" altLang="zh-CN" sz="8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defTabSz="685165">
                <a:lnSpc>
                  <a:spcPct val="130000"/>
                </a:lnSpc>
              </a:pPr>
              <a:r>
                <a:rPr lang="zh-CN" altLang="en-US" sz="2400" kern="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       </a:t>
              </a:r>
              <a:r>
                <a:rPr lang="zh-CN" altLang="en-US" sz="2200" kern="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rPr>
                <a:t>图书馆始建于</a:t>
              </a:r>
              <a:r>
                <a:rPr lang="en-US" altLang="zh-CN" sz="2200" kern="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rPr>
                <a:t>1978</a:t>
              </a:r>
              <a:r>
                <a:rPr lang="zh-CN" altLang="en-US" sz="2200" kern="0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rPr>
                <a:t>年。由三亚校区图书馆和五指山校区图书馆两部分构成。图书馆馆藏资源涵盖海洋人文历史、海洋旅游、海洋管理、海洋食品、海洋信息、海洋生物生态与环境等六大重点建设的学科方向和领域</a:t>
              </a:r>
              <a:r>
                <a:rPr sz="2200" dirty="0"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学校图书馆纸质文献</a:t>
              </a:r>
              <a:r>
                <a:rPr lang="en-US" altLang="zh-CN" sz="2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183.53</a:t>
              </a:r>
              <a:r>
                <a:rPr sz="2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万册</a:t>
              </a:r>
              <a:r>
                <a:rPr sz="2200" dirty="0"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，电子图书为</a:t>
              </a:r>
              <a:r>
                <a:rPr lang="en-US" sz="2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192.34</a:t>
              </a:r>
              <a:r>
                <a:rPr sz="2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万册</a:t>
              </a:r>
              <a:r>
                <a:rPr sz="2200" dirty="0"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，电子期刊</a:t>
              </a:r>
              <a:r>
                <a:rPr lang="en-US" sz="2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100.68</a:t>
              </a:r>
              <a:r>
                <a:rPr sz="2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万册</a:t>
              </a:r>
              <a:r>
                <a:rPr sz="2200" dirty="0"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，学位论文</a:t>
              </a:r>
              <a:r>
                <a:rPr lang="en-US" sz="2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1127</a:t>
              </a:r>
              <a:r>
                <a:rPr sz="2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万册</a:t>
              </a:r>
              <a:r>
                <a:rPr sz="2200" dirty="0"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，音视频</a:t>
              </a:r>
              <a:r>
                <a:rPr lang="en-US" sz="2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9.58</a:t>
              </a:r>
              <a:r>
                <a:rPr sz="2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万小时</a:t>
              </a:r>
              <a:r>
                <a:rPr sz="2200" dirty="0"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；数据库</a:t>
              </a:r>
              <a:r>
                <a:rPr sz="2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39个</a:t>
              </a:r>
              <a:r>
                <a:rPr sz="2200" dirty="0"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；纸质期刊</a:t>
              </a:r>
              <a:r>
                <a:rPr lang="en-US" altLang="zh-CN" sz="2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1558</a:t>
              </a:r>
              <a:r>
                <a:rPr sz="2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种</a:t>
              </a:r>
              <a:r>
                <a:rPr sz="2200" dirty="0"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charset="-122"/>
                </a:rPr>
                <a:t>。</a:t>
              </a:r>
              <a:endParaRPr sz="2400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endParaRPr>
            </a:p>
            <a:p>
              <a:pPr defTabSz="457200"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en-US" altLang="zh-CN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 spd="slow" advTm="0"/>
</p:sld>
</file>

<file path=ppt/tags/tag1.xml><?xml version="1.0" encoding="utf-8"?>
<p:tagLst xmlns:p="http://schemas.openxmlformats.org/presentationml/2006/main">
  <p:tag name="KSO_WM_UNIT_PLACING_PICTURE_USER_VIEWPORT" val="{&quot;height&quot;:7470.970078740157,&quot;width&quot;:19198.743307086614}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TIMING" val="|0.8|0.8|3.8|1.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TIMING" val="|2.1|1|1|1.3|1.4|2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TIMING" val="|0.8|1.2|1.5|1.4|1.2|2.1|2.2|1.1|2.4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DIAGRAM_VIRTUALLY_FRAME" val="{&quot;height&quot;:254.25,&quot;left&quot;:226.25,&quot;top&quot;:131.15,&quot;width&quot;:553.75}"/>
</p:tagLst>
</file>

<file path=ppt/tags/tag130.xml><?xml version="1.0" encoding="utf-8"?>
<p:tagLst xmlns:p="http://schemas.openxmlformats.org/presentationml/2006/main">
  <p:tag name="TIMING" val="|0.5|1.1|1|1.6|1|0.9|2.4|8.8"/>
</p:tagLst>
</file>

<file path=ppt/tags/tag131.xml><?xml version="1.0" encoding="utf-8"?>
<p:tagLst xmlns:p="http://schemas.openxmlformats.org/presentationml/2006/main">
  <p:tag name="COMMONDATA" val="eyJoZGlkIjoiM2RlYzdkMTUwNzhmMTg5NGY4NTAwN2M3MzE2MzE2MzAifQ=="/>
  <p:tag name="KSO_WPP_MARK_KEY" val="b8b7e022-1ccc-4223-845a-0e43e0f51f0f"/>
  <p:tag name="commondata" val="eyJoZGlkIjoiZDM5NGNkN2EzMmQyNTI4ZDZmNjQwMTQ1ZThhY2YyOTcifQ=="/>
  <p:tag name="resource_record_key" val="{&quot;13&quot;:[19951196]}"/>
</p:tagLst>
</file>

<file path=ppt/tags/tag14.xml><?xml version="1.0" encoding="utf-8"?>
<p:tagLst xmlns:p="http://schemas.openxmlformats.org/presentationml/2006/main">
  <p:tag name="KSO_WM_DIAGRAM_VIRTUALLY_FRAME" val="{&quot;height&quot;:254.25,&quot;left&quot;:226.25,&quot;top&quot;:131.15,&quot;width&quot;:553.75}"/>
</p:tagLst>
</file>

<file path=ppt/tags/tag15.xml><?xml version="1.0" encoding="utf-8"?>
<p:tagLst xmlns:p="http://schemas.openxmlformats.org/presentationml/2006/main">
  <p:tag name="KSO_WM_DIAGRAM_VIRTUALLY_FRAME" val="{&quot;height&quot;:254.25,&quot;left&quot;:226.25,&quot;top&quot;:131.15,&quot;width&quot;:553.75}"/>
</p:tagLst>
</file>

<file path=ppt/tags/tag16.xml><?xml version="1.0" encoding="utf-8"?>
<p:tagLst xmlns:p="http://schemas.openxmlformats.org/presentationml/2006/main">
  <p:tag name="KSO_WM_DIAGRAM_VIRTUALLY_FRAME" val="{&quot;height&quot;:254.25,&quot;left&quot;:226.25,&quot;top&quot;:131.15,&quot;width&quot;:553.75}"/>
</p:tagLst>
</file>

<file path=ppt/tags/tag17.xml><?xml version="1.0" encoding="utf-8"?>
<p:tagLst xmlns:p="http://schemas.openxmlformats.org/presentationml/2006/main">
  <p:tag name="KSO_WM_DIAGRAM_VIRTUALLY_FRAME" val="{&quot;height&quot;:254.25,&quot;left&quot;:226.25,&quot;top&quot;:131.15,&quot;width&quot;:553.75}"/>
</p:tagLst>
</file>

<file path=ppt/tags/tag18.xml><?xml version="1.0" encoding="utf-8"?>
<p:tagLst xmlns:p="http://schemas.openxmlformats.org/presentationml/2006/main">
  <p:tag name="KSO_WM_DIAGRAM_VIRTUALLY_FRAME" val="{&quot;height&quot;:254.25,&quot;left&quot;:226.25,&quot;top&quot;:131.15,&quot;width&quot;:553.75}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PLACING_PICTURE_USER_VIEWPORT" val="{&quot;height&quot;:1441,&quot;width&quot;:1707}"/>
</p:tagLst>
</file>

<file path=ppt/tags/tag20.xml><?xml version="1.0" encoding="utf-8"?>
<p:tagLst xmlns:p="http://schemas.openxmlformats.org/presentationml/2006/main">
  <p:tag name="KSO_WM_DIAGRAM_VIRTUALLY_FRAME" val="{&quot;height&quot;:254.25,&quot;left&quot;:226.25,&quot;top&quot;:131.15,&quot;width&quot;:553.75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254.25,&quot;left&quot;:226.25,&quot;top&quot;:131.15,&quot;width&quot;:553.75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254.25,&quot;left&quot;:226.25,&quot;top&quot;:131.15,&quot;width&quot;:553.75}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DIAGRAM_VIRTUALLY_FRAME" val="{&quot;height&quot;:441.1,&quot;left&quot;:384.5,&quot;top&quot;:83.85,&quot;width&quot;:548.05}"/>
</p:tagLst>
</file>

<file path=ppt/tags/tag25.xml><?xml version="1.0" encoding="utf-8"?>
<p:tagLst xmlns:p="http://schemas.openxmlformats.org/presentationml/2006/main">
  <p:tag name="KSO_WM_DIAGRAM_VIRTUALLY_FRAME" val="{&quot;height&quot;:441.1,&quot;left&quot;:384.5,&quot;top&quot;:83.85,&quot;width&quot;:548.05}"/>
</p:tagLst>
</file>

<file path=ppt/tags/tag26.xml><?xml version="1.0" encoding="utf-8"?>
<p:tagLst xmlns:p="http://schemas.openxmlformats.org/presentationml/2006/main">
  <p:tag name="KSO_WM_DIAGRAM_VIRTUALLY_FRAME" val="{&quot;height&quot;:441.1,&quot;left&quot;:384.5,&quot;top&quot;:83.85,&quot;width&quot;:548.05}"/>
</p:tagLst>
</file>

<file path=ppt/tags/tag27.xml><?xml version="1.0" encoding="utf-8"?>
<p:tagLst xmlns:p="http://schemas.openxmlformats.org/presentationml/2006/main">
  <p:tag name="KSO_WM_DIAGRAM_VIRTUALLY_FRAME" val="{&quot;height&quot;:441.1,&quot;left&quot;:384.5,&quot;top&quot;:83.85,&quot;width&quot;:548.05}"/>
</p:tagLst>
</file>

<file path=ppt/tags/tag28.xml><?xml version="1.0" encoding="utf-8"?>
<p:tagLst xmlns:p="http://schemas.openxmlformats.org/presentationml/2006/main">
  <p:tag name="KSO_WM_DIAGRAM_VIRTUALLY_FRAME" val="{&quot;height&quot;:441.1,&quot;left&quot;:384.5,&quot;top&quot;:83.85,&quot;width&quot;:548.05}"/>
</p:tagLst>
</file>

<file path=ppt/tags/tag29.xml><?xml version="1.0" encoding="utf-8"?>
<p:tagLst xmlns:p="http://schemas.openxmlformats.org/presentationml/2006/main">
  <p:tag name="KSO_WM_DIAGRAM_VIRTUALLY_FRAME" val="{&quot;height&quot;:441.1,&quot;left&quot;:384.5,&quot;top&quot;:83.85,&quot;width&quot;:548.05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441.1,&quot;left&quot;:384.5,&quot;top&quot;:83.85,&quot;width&quot;:548.05}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UNIT_TABLE_BEAUTIFY" val="smartTable{1febd9fa-1238-4f55-8a2c-c585817f452e}"/>
</p:tagLst>
</file>

<file path=ppt/tags/tag33.xml><?xml version="1.0" encoding="utf-8"?>
<p:tagLst xmlns:p="http://schemas.openxmlformats.org/presentationml/2006/main">
  <p:tag name="KSO_WM_UNIT_TABLE_BEAUTIFY" val="smartTable{6ec04bff-3243-4521-9f16-82186aa723f3}"/>
  <p:tag name="TABLE_ENDDRAG_ORIGIN_RECT" val="909*263"/>
  <p:tag name="TABLE_ENDDRAG_RECT" val="27*259*909*263"/>
</p:tagLst>
</file>

<file path=ppt/tags/tag34.xml><?xml version="1.0" encoding="utf-8"?>
<p:tagLst xmlns:p="http://schemas.openxmlformats.org/presentationml/2006/main">
  <p:tag name="KSO_WM_UNIT_TABLE_BEAUTIFY" val="smartTable{7b07a60e-51d5-43a9-b313-04a56848b909}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TABLE_ENDDRAG_ORIGIN_RECT" val="526*531"/>
  <p:tag name="TABLE_ENDDRAG_RECT" val="433*0*526*531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TIMING" val="|1|1.2|1|-3.3|7.7|1.3|1.3|2.1|1.6|1|1.1|1.3|1|2.6|1|0.9|1.7|2.1|1.3|0.7|1"/>
</p:tagLst>
</file>

<file path=ppt/tags/tag57.xml><?xml version="1.0" encoding="utf-8"?>
<p:tagLst xmlns:p="http://schemas.openxmlformats.org/presentationml/2006/main">
  <p:tag name="KSO_WM_UNIT_PLACING_PICTURE_USER_VIEWPORT" val="{&quot;height&quot;:479,&quot;width&quot;:1755}"/>
</p:tagLst>
</file>

<file path=ppt/tags/tag58.xml><?xml version="1.0" encoding="utf-8"?>
<p:tagLst xmlns:p="http://schemas.openxmlformats.org/presentationml/2006/main">
  <p:tag name="TIMING" val="|1|1.2|1|-3.3|7.7|1.3|1.3|2.1|1.6|1|1.1|1.3|1|2.6|1|0.9|1.7|2.1|1.3|0.7|1"/>
</p:tagLst>
</file>

<file path=ppt/tags/tag59.xml><?xml version="1.0" encoding="utf-8"?>
<p:tagLst xmlns:p="http://schemas.openxmlformats.org/presentationml/2006/main">
  <p:tag name="KSO_WM_UNIT_TABLE_BEAUTIFY" val="smartTable{2191e45d-cb46-43af-96a5-80fcd9bc3dc1}"/>
  <p:tag name="TABLE_ENDDRAG_ORIGIN_RECT" val="513*431"/>
  <p:tag name="TABLE_ENDDRAG_RECT" val="24*89*513*432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TIMING" val="|1|1.2|1|-3.3|7.7|1.3|1.3|2.1|1.6|1|1.1|1.3|1|2.6|1|0.9|1.7|2.1|1.3|0.7|1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TIMING" val="|0.7|1.3|1|1|0.8|2.2|0.9|1.7|1.1|3.9|1.3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TIMING" val="|1.1|0.8|0.8|0.7|2.8|1.4|2.1|1.4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UNIT_PLACING_PICTURE_USER_VIEWPORT" val="{&quot;height&quot;:780.7228346456693,&quot;width&quot;:721.2188976377953}"/>
</p:tagLst>
</file>

<file path=ppt/tags/tag78.xml><?xml version="1.0" encoding="utf-8"?>
<p:tagLst xmlns:p="http://schemas.openxmlformats.org/presentationml/2006/main">
  <p:tag name="TIMING" val="|0.6|1.5|1.1|1.1|0.8|1|6.4|1"/>
</p:tagLst>
</file>

<file path=ppt/tags/tag79.xml><?xml version="1.0" encoding="utf-8"?>
<p:tagLst xmlns:p="http://schemas.openxmlformats.org/presentationml/2006/main">
  <p:tag name="TIMING" val="|0.6|1.5|1.1|1.1|0.8|1|6.4|1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8776_1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TEMPLATE_CATEGORY" val="diagram"/>
  <p:tag name="KSO_WM_TEMPLATE_INDEX" val="20208776"/>
  <p:tag name="KSO_WM_UNIT_VALUE" val="954"/>
  <p:tag name="KSO_WM_TEMPLATE_ASSEMBLE_XID" val="638896a10c9383becde4cd53"/>
  <p:tag name="KSO_WM_TEMPLATE_ASSEMBLE_GROUPID" val="638896a10c9383becde4cd53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8776_1*a*1"/>
  <p:tag name="KSO_WM_TEMPLATE_CATEGORY" val="diagram"/>
  <p:tag name="KSO_WM_TEMPLATE_INDEX" val="20208776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fda8d696fd1f4b3d90c88b7c7ec5cea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41dab627c4c4962a5fc9b494fd06625"/>
  <p:tag name="KSO_WM_UNIT_TEXT_FILL_FORE_SCHEMECOLOR_INDEX_BRIGHTNESS" val="0"/>
  <p:tag name="KSO_WM_UNIT_TEXT_FILL_FORE_SCHEMECOLOR_INDEX" val="13"/>
  <p:tag name="KSO_WM_UNIT_TEXT_FILL_TYPE" val="1"/>
  <p:tag name="KSO_WM_TEMPLATE_ASSEMBLE_XID" val="638896a10c9383becde4cd53"/>
  <p:tag name="KSO_WM_TEMPLATE_ASSEMBLE_GROUPID" val="638896a10c9383becde4cd53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DIAGRAM_GROUP_CODE" val="l1-1"/>
  <p:tag name="KSO_WM_UNIT_TYPE" val="l_h_i"/>
  <p:tag name="KSO_WM_UNIT_INDEX" val="1_1_5"/>
  <p:tag name="KSO_WM_UNIT_ID" val="diagram20210825_1*l_h_i*1_1_5"/>
  <p:tag name="KSO_WM_TEMPLATE_CATEGORY" val="diagram"/>
  <p:tag name="KSO_WM_TEMPLATE_INDEX" val="20210825"/>
  <p:tag name="KSO_WM_UNIT_LAYERLEVEL" val="1_1_1"/>
  <p:tag name="KSO_WM_TAG_VERSION" val="1.0"/>
  <p:tag name="KSO_WM_BEAUTIFY_FLAG" val="#wm#"/>
  <p:tag name="KSO_WM_UNIT_USESOURCEFORMAT_APPLY" val="1"/>
  <p:tag name="KSO_WM_UNIT_TEXT_FILL_FORE_SCHEMECOLOR_INDEX" val="2"/>
  <p:tag name="KSO_WM_UNIT_TEXT_FILL_TYPE" val="1"/>
  <p:tag name="KSO_WM_DIAGRAM_VIRTUALLY_FRAME" val="{&quot;height&quot;:267.40440944881897,&quot;left&quot;:48,&quot;top&quot;:214.32598425196852,&quot;width&quot;:540}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DIAGRAM_GROUP_CODE" val="l1-1"/>
  <p:tag name="KSO_WM_UNIT_TYPE" val="l_h_i"/>
  <p:tag name="KSO_WM_UNIT_INDEX" val="1_1_1"/>
  <p:tag name="KSO_WM_UNIT_ID" val="diagram20210825_1*l_h_i*1_1_1"/>
  <p:tag name="KSO_WM_TEMPLATE_CATEGORY" val="diagram"/>
  <p:tag name="KSO_WM_TEMPLATE_INDEX" val="20210825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VIRTUALLY_FRAME" val="{&quot;height&quot;:267.40440944881897,&quot;left&quot;:48,&quot;top&quot;:214.32598425196852,&quot;width&quot;:540}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DIAGRAM_GROUP_CODE" val="l1-1"/>
  <p:tag name="KSO_WM_UNIT_TYPE" val="l_h_i"/>
  <p:tag name="KSO_WM_UNIT_INDEX" val="1_1_2"/>
  <p:tag name="KSO_WM_UNIT_ID" val="diagram20210825_1*l_h_i*1_1_2"/>
  <p:tag name="KSO_WM_TEMPLATE_CATEGORY" val="diagram"/>
  <p:tag name="KSO_WM_TEMPLATE_INDEX" val="20210825"/>
  <p:tag name="KSO_WM_UNIT_LAYERLEVEL" val="1_1_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VIRTUALLY_FRAME" val="{&quot;height&quot;:267.40440944881897,&quot;left&quot;:48,&quot;top&quot;:214.32598425196852,&quot;width&quot;:540}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DIAGRAM_GROUP_CODE" val="l1-1"/>
  <p:tag name="KSO_WM_UNIT_TYPE" val="l_h_i"/>
  <p:tag name="KSO_WM_UNIT_INDEX" val="1_1_3"/>
  <p:tag name="KSO_WM_UNIT_ID" val="diagram20210825_1*l_h_i*1_1_3"/>
  <p:tag name="KSO_WM_TEMPLATE_CATEGORY" val="diagram"/>
  <p:tag name="KSO_WM_TEMPLATE_INDEX" val="20210825"/>
  <p:tag name="KSO_WM_UNIT_LAYERLEVEL" val="1_1_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VIRTUALLY_FRAME" val="{&quot;height&quot;:267.40440944881897,&quot;left&quot;:48,&quot;top&quot;:214.32598425196852,&quot;width&quot;:540}"/>
</p:tagLst>
</file>

<file path=ppt/tags/tag87.xml><?xml version="1.0" encoding="utf-8"?>
<p:tagLst xmlns:p="http://schemas.openxmlformats.org/presentationml/2006/main">
  <p:tag name="KSO_WM_UNIT_SUBTYPE" val="a"/>
  <p:tag name="KSO_WM_UNIT_PRESET_TEXT" val="单击添加文本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DIAGRAM_GROUP_CODE" val="l1-1"/>
  <p:tag name="KSO_WM_UNIT_TYPE" val="l_h_f"/>
  <p:tag name="KSO_WM_UNIT_INDEX" val="1_1_1"/>
  <p:tag name="KSO_WM_UNIT_ID" val="diagram20210825_1*l_h_f*1_1_1"/>
  <p:tag name="KSO_WM_TEMPLATE_CATEGORY" val="diagram"/>
  <p:tag name="KSO_WM_TEMPLATE_INDEX" val="20210825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  <p:tag name="KSO_WM_UNIT_USESOURCEFORMAT_APPLY" val="1"/>
  <p:tag name="KSO_WM_DIAGRAM_VIRTUALLY_FRAME" val="{&quot;height&quot;:267.40440944881897,&quot;left&quot;:48,&quot;top&quot;:214.32598425196852,&quot;width&quot;:540}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DIAGRAM_GROUP_CODE" val="l1-1"/>
  <p:tag name="KSO_WM_UNIT_TYPE" val="l_h_i"/>
  <p:tag name="KSO_WM_UNIT_INDEX" val="1_1_4"/>
  <p:tag name="KSO_WM_UNIT_ID" val="diagram20210825_1*l_h_i*1_1_4"/>
  <p:tag name="KSO_WM_TEMPLATE_CATEGORY" val="diagram"/>
  <p:tag name="KSO_WM_TEMPLATE_INDEX" val="20210825"/>
  <p:tag name="KSO_WM_UNIT_LAYERLEVEL" val="1_1_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VIRTUALLY_FRAME" val="{&quot;height&quot;:267.40440944881897,&quot;left&quot;:48,&quot;top&quot;:214.32598425196852,&quot;width&quot;:540}"/>
</p:tagLst>
</file>

<file path=ppt/tags/tag89.xml><?xml version="1.0" encoding="utf-8"?>
<p:tagLst xmlns:p="http://schemas.openxmlformats.org/presentationml/2006/main">
  <p:tag name="KSO_WM_UNIT_VALUE" val="1015*973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8776_1*d*1"/>
  <p:tag name="KSO_WM_TEMPLATE_CATEGORY" val="diagram"/>
  <p:tag name="KSO_WM_TEMPLATE_INDEX" val="20208776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ddf6acd79ef9454a81e45433560cd92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6965d96507044efe97adb12f751e1ad9"/>
  <p:tag name="KSO_WM_UNIT_SUPPORT_BIG_FONT" val="1"/>
  <p:tag name="KSO_WM_UNIT_SUPPORT_UNIT_TYPE" val="[&quot;d&quot;,&quot;α&quot;,&quot;β&quot;,&quot;θ&quot;]"/>
  <p:tag name="KSO_WM_TEMPLATE_ASSEMBLE_XID" val="638896a10c9383becde4cd53"/>
  <p:tag name="KSO_WM_TEMPLATE_ASSEMBLE_GROUPID" val="638896a10c9383becde4cd53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#wm#"/>
  <p:tag name="KSO_WM_TEMPLATE_CATEGORY" val="diagram"/>
  <p:tag name="KSO_WM_TEMPLATE_INDEX" val="20208776"/>
  <p:tag name="KSO_WM_SPECIAL_SOURCE" val="bdnull"/>
  <p:tag name="KSO_WM_SLIDE_ID" val="diagram20208776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492"/>
  <p:tag name="KSO_WM_SLIDE_POSITION" val="0*48"/>
  <p:tag name="KSO_WM_TAG_VERSION" val="1.0"/>
  <p:tag name="KSO_WM_SLIDE_LAYOUT" val="a_d"/>
  <p:tag name="KSO_WM_SLIDE_LAYOUT_CNT" val="1_2"/>
  <p:tag name="KSO_WM_SLIDE_LAYOUT_INFO" val="{&quot;id&quot;:&quot;2022-12-01T19:57:21&quot;,&quot;maxSize&quot;:{&quot;size1&quot;:28.7},&quot;minSize&quot;:{&quot;size1&quot;:28.7},&quot;normalSize&quot;:{&quot;size1&quot;:28.7},&quot;subLayout&quot;:[{&quot;id&quot;:&quot;2022-12-01T19:57:21&quot;,&quot;margin&quot;:{&quot;bottom&quot;:1.2699999809265137,&quot;left&quot;:1.6929999589920044,&quot;right&quot;:1.6929999589920044,&quot;top&quot;:1.2699999809265137},&quot;type&quot;:0},{&quot;backgroundInfo&quot;:[{&quot;bottom&quot;:0,&quot;bottomAbs&quot;:false,&quot;left&quot;:0,&quot;leftAbs&quot;:false,&quot;right&quot;:0,&quot;rightAbs&quot;:false,&quot;top&quot;:0,&quot;topAbs&quot;:false,&quot;type&quot;:&quot;bottomTop&quot;}],&quot;direction&quot;:1,&quot;id&quot;:&quot;2022-12-01T19:57:21&quot;,&quot;maxSize&quot;:{&quot;size1&quot;:66.2},&quot;minSize&quot;:{&quot;size1&quot;:38.8},&quot;normalSize&quot;:{&quot;size1&quot;:66.2},&quot;subLayout&quot;:[{&quot;id&quot;:&quot;2022-12-01T19:57:21&quot;,&quot;margin&quot;:{&quot;bottom&quot;:1.6929999589920044,&quot;left&quot;:1.6929999589920044,&quot;right&quot;:1.6670000553131104,&quot;top&quot;:1.7289999723434448},&quot;type&quot;:0},{&quot;id&quot;:&quot;2022-12-01T19:57:21&quot;,&quot;margin&quot;:{&quot;bottom&quot;:1.6929999589920044,&quot;left&quot;:0.0260000042617321,&quot;right&quot;:1.6929999589920044,&quot;top&quot;:1.7289999723434448},&quot;type&quot;:0}],&quot;type&quot;:0}],&quot;type&quot;:0}"/>
  <p:tag name="KSO_WM_SLIDE_BACKGROUND" val="[&quot;bottomTop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eda9c7aa51720c6c8f4f50"/>
  <p:tag name="KSO_WM_CHIP_FILLPROP" val="[[{&quot;text_align&quot;:&quot;cm&quot;,&quot;text_direction&quot;:&quot;horizontal&quot;,&quot;support_big_font&quot;:false,&quot;picture_toward&quot;:0,&quot;picture_dockside&quot;:[],&quot;fill_id&quot;:&quot;3580e29b016b4dcda3286bb0b882052d&quot;,&quot;fill_align&quot;:&quot;cm&quot;,&quot;chip_types&quot;:[&quot;header&quot;]},{&quot;text_align&quot;:&quot;lm&quot;,&quot;text_direction&quot;:&quot;horizontal&quot;,&quot;support_features&quot;:[&quot;collage&quot;,&quot;carousel&quot;],&quot;support_big_font&quot;:true,&quot;picture_toward&quot;:0,&quot;picture_dockside&quot;:[],&quot;fill_id&quot;:&quot;25688265ffd74483ae74c58af25f9c18&quot;,&quot;fill_align&quot;:&quot;lm&quot;,&quot;chip_types&quot;:[&quot;diagram&quot;,&quot;pictext&quot;,&quot;text&quot;,&quot;picture&quot;,&quot;chart&quot;,&quot;table&quot;,&quot;video&quot;]},{&quot;text_align&quot;:&quot;lm&quot;,&quot;text_direction&quot;:&quot;horizontal&quot;,&quot;support_features&quot;:[&quot;collage&quot;,&quot;carousel&quot;],&quot;support_big_font&quot;:true,&quot;picture_toward&quot;:0,&quot;picture_dockside&quot;:[],&quot;fill_id&quot;:&quot;e491dc5185054151a9aa8f4d9f859d53&quot;,&quot;fill_align&quot;:&quot;lm&quot;,&quot;chip_types&quot;:[&quot;pictext&quot;,&quot;text&quot;,&quot;picture&quot;,&quot;chart&quot;,&quot;table&quot;,&quot;video&quot;]}]]"/>
  <p:tag name="KSO_WM_CHIP_DECFILLPROP" val="[]"/>
  <p:tag name="KSO_WM_CHIP_GROUPID" val="5eeda9c7aa51720c6c8f4f4f"/>
  <p:tag name="KSO_WM_SLIDE_BK_DARK_LIGHT" val="2"/>
  <p:tag name="KSO_WM_SLIDE_BACKGROUND_TYPE" val="bottomTop"/>
  <p:tag name="KSO_WM_SLIDE_SUPPORT_FEATURE_TYPE" val="0"/>
  <p:tag name="KSO_WM_TEMPLATE_ASSEMBLE_XID" val="638896a10c9383becde4cd53"/>
  <p:tag name="KSO_WM_TEMPLATE_ASSEMBLE_GROUPID" val="638896a10c9383becde4cd53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TIMING" val="|0.6|1.5|1.1|1.1|0.8|1|6.4|1"/>
</p:tagLst>
</file>

<file path=ppt/tags/tag93.xml><?xml version="1.0" encoding="utf-8"?>
<p:tagLst xmlns:p="http://schemas.openxmlformats.org/presentationml/2006/main">
  <p:tag name="TIMING" val="|0.6|1.5|1.1|1.1|0.8|1|6.4|1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蓝色暖调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自定义 9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A99D"/>
      </a:accent1>
      <a:accent2>
        <a:srgbClr val="8CC63F"/>
      </a:accent2>
      <a:accent3>
        <a:srgbClr val="FF8F29"/>
      </a:accent3>
      <a:accent4>
        <a:srgbClr val="00A99D"/>
      </a:accent4>
      <a:accent5>
        <a:srgbClr val="8CC63F"/>
      </a:accent5>
      <a:accent6>
        <a:srgbClr val="FF8F29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8308</Words>
  <Application>WPS 演示</Application>
  <PresentationFormat>宽屏</PresentationFormat>
  <Paragraphs>1111</Paragraphs>
  <Slides>37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37</vt:i4>
      </vt:variant>
    </vt:vector>
  </HeadingPairs>
  <TitlesOfParts>
    <vt:vector size="64" baseType="lpstr">
      <vt:lpstr>Arial</vt:lpstr>
      <vt:lpstr>宋体</vt:lpstr>
      <vt:lpstr>Wingdings</vt:lpstr>
      <vt:lpstr>微软雅黑</vt:lpstr>
      <vt:lpstr>字体管家嘉丽丽</vt:lpstr>
      <vt:lpstr>华文彩云</vt:lpstr>
      <vt:lpstr>华光魏体_CNKI</vt:lpstr>
      <vt:lpstr>Wingdings</vt:lpstr>
      <vt:lpstr>汉仪书魂体简</vt:lpstr>
      <vt:lpstr>方正公文黑体</vt:lpstr>
      <vt:lpstr>楷体_GB2312</vt:lpstr>
      <vt:lpstr>方正姚体</vt:lpstr>
      <vt:lpstr>楷体</vt:lpstr>
      <vt:lpstr>方正小标宋简体</vt:lpstr>
      <vt:lpstr>Arial Unicode MS</vt:lpstr>
      <vt:lpstr>Calibri</vt:lpstr>
      <vt:lpstr>Wingdings 3</vt:lpstr>
      <vt:lpstr>幼圆</vt:lpstr>
      <vt:lpstr>黑体</vt:lpstr>
      <vt:lpstr>Agency FB</vt:lpstr>
      <vt:lpstr>方正大黑体_GBK</vt:lpstr>
      <vt:lpstr>Source Sans Pro Light</vt:lpstr>
      <vt:lpstr>Segoe Print</vt:lpstr>
      <vt:lpstr>等线</vt:lpstr>
      <vt:lpstr>等线 Light</vt:lpstr>
      <vt:lpstr>Office 主题​​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http://www.ypppt.com/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lastModifiedBy>张瑞</cp:lastModifiedBy>
  <cp:revision>196</cp:revision>
  <dcterms:created xsi:type="dcterms:W3CDTF">2022-09-13T10:18:00Z</dcterms:created>
  <dcterms:modified xsi:type="dcterms:W3CDTF">2026-09-07T00:47:37Z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0B667FD637F94BF2ABA19B48B128F6BA_13</vt:lpwstr>
  </property>
</Properties>
</file>